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embeddedFontLst>
    <p:embeddedFont>
      <p:font typeface="Noto Sans SC" panose="020B0200000000000000" charset="-122"/>
      <p:regular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font" Target="fonts/font5.fntdata"/><Relationship Id="rId40" Type="http://schemas.openxmlformats.org/officeDocument/2006/relationships/font" Target="fonts/font4.fntdata"/><Relationship Id="rId4" Type="http://schemas.openxmlformats.org/officeDocument/2006/relationships/slide" Target="slides/slide2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第九章 高粱移栽技术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6647" y="2864593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816647" y="2181909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816647" y="3594305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830605" y="5742155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3855935" y="2077008"/>
            <a:ext cx="1345754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47471" y="2934258"/>
            <a:ext cx="218339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移栽时机选择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14755" y="4153458"/>
            <a:ext cx="1520513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06291" y="5010708"/>
            <a:ext cx="218391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移栽规格确定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855935" y="4153458"/>
            <a:ext cx="1520513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847471" y="5010708"/>
            <a:ext cx="218339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移栽方式选择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14755" y="2077008"/>
            <a:ext cx="1523495" cy="7334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06291" y="2934258"/>
            <a:ext cx="218391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整地及施底肥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814836" y="2078103"/>
            <a:ext cx="1348551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06373" y="2935353"/>
            <a:ext cx="2127482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种植模式选择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14836" y="4154553"/>
            <a:ext cx="1520513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06373" y="5011803"/>
            <a:ext cx="2127482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高粱直播技术介绍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整地及施底肥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56100" y="2971800"/>
            <a:ext cx="3554730" cy="3390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00">
                <a:solidFill>
                  <a:schemeClr val="lt1">
                    <a:alpha val="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感谢您下载包图网平台上提供的</a:t>
            </a:r>
            <a:r>
              <a:rPr lang="en-US" sz="300">
                <a:solidFill>
                  <a:schemeClr val="lt1">
                    <a:alpha val="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PPT</a:t>
            </a:r>
            <a:r>
              <a:rPr lang="en-US" sz="300">
                <a:solidFill>
                  <a:schemeClr val="lt1">
                    <a:alpha val="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en-US" sz="300">
              <a:solidFill>
                <a:schemeClr val="lt1">
                  <a:alpha val="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80000"/>
              </a:lnSpc>
            </a:pPr>
            <a:r>
              <a:rPr lang="en-US" sz="600">
                <a:solidFill>
                  <a:schemeClr val="lt1">
                    <a:alpha val="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ibaotu.com</a:t>
            </a:r>
            <a:endParaRPr lang="en-US" sz="600">
              <a:solidFill>
                <a:schemeClr val="lt1">
                  <a:alpha val="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431214" y="3452908"/>
            <a:ext cx="359093" cy="900589"/>
          </a:xfrm>
          <a:custGeom>
            <a:avLst/>
            <a:gdLst/>
            <a:ahLst/>
            <a:cxnLst/>
            <a:rect l="l" t="t" r="r" b="b"/>
            <a:pathLst>
              <a:path w="224" h="563">
                <a:moveTo>
                  <a:pt x="0" y="346"/>
                </a:moveTo>
                <a:cubicBezTo>
                  <a:pt x="73" y="563"/>
                  <a:pt x="73" y="563"/>
                  <a:pt x="73" y="563"/>
                </a:cubicBezTo>
                <a:cubicBezTo>
                  <a:pt x="224" y="391"/>
                  <a:pt x="224" y="391"/>
                  <a:pt x="224" y="391"/>
                </a:cubicBezTo>
                <a:cubicBezTo>
                  <a:pt x="149" y="376"/>
                  <a:pt x="149" y="376"/>
                  <a:pt x="149" y="376"/>
                </a:cubicBezTo>
                <a:cubicBezTo>
                  <a:pt x="160" y="250"/>
                  <a:pt x="146" y="121"/>
                  <a:pt x="108" y="0"/>
                </a:cubicBezTo>
                <a:cubicBezTo>
                  <a:pt x="35" y="24"/>
                  <a:pt x="35" y="24"/>
                  <a:pt x="35" y="24"/>
                </a:cubicBezTo>
                <a:cubicBezTo>
                  <a:pt x="69" y="132"/>
                  <a:pt x="82" y="247"/>
                  <a:pt x="73" y="361"/>
                </a:cubicBezTo>
                <a:lnTo>
                  <a:pt x="0" y="34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5712238" y="2275522"/>
            <a:ext cx="902113" cy="359093"/>
          </a:xfrm>
          <a:custGeom>
            <a:avLst/>
            <a:gdLst/>
            <a:ahLst/>
            <a:cxnLst/>
            <a:rect l="l" t="t" r="r" b="b"/>
            <a:pathLst>
              <a:path w="563" h="224">
                <a:moveTo>
                  <a:pt x="361" y="151"/>
                </a:moveTo>
                <a:cubicBezTo>
                  <a:pt x="346" y="224"/>
                  <a:pt x="346" y="224"/>
                  <a:pt x="346" y="224"/>
                </a:cubicBezTo>
                <a:cubicBezTo>
                  <a:pt x="563" y="151"/>
                  <a:pt x="563" y="151"/>
                  <a:pt x="563" y="151"/>
                </a:cubicBezTo>
                <a:cubicBezTo>
                  <a:pt x="391" y="0"/>
                  <a:pt x="391" y="0"/>
                  <a:pt x="391" y="0"/>
                </a:cubicBezTo>
                <a:cubicBezTo>
                  <a:pt x="376" y="75"/>
                  <a:pt x="376" y="75"/>
                  <a:pt x="376" y="75"/>
                </a:cubicBezTo>
                <a:cubicBezTo>
                  <a:pt x="250" y="64"/>
                  <a:pt x="121" y="78"/>
                  <a:pt x="0" y="116"/>
                </a:cubicBezTo>
                <a:cubicBezTo>
                  <a:pt x="23" y="189"/>
                  <a:pt x="23" y="189"/>
                  <a:pt x="23" y="189"/>
                </a:cubicBezTo>
                <a:cubicBezTo>
                  <a:pt x="131" y="155"/>
                  <a:pt x="247" y="142"/>
                  <a:pt x="361" y="151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4419600" y="3452908"/>
            <a:ext cx="359093" cy="900589"/>
          </a:xfrm>
          <a:custGeom>
            <a:avLst/>
            <a:gdLst/>
            <a:ahLst/>
            <a:cxnLst/>
            <a:rect l="l" t="t" r="r" b="b"/>
            <a:pathLst>
              <a:path w="224" h="563">
                <a:moveTo>
                  <a:pt x="116" y="563"/>
                </a:moveTo>
                <a:cubicBezTo>
                  <a:pt x="189" y="540"/>
                  <a:pt x="189" y="540"/>
                  <a:pt x="189" y="540"/>
                </a:cubicBezTo>
                <a:cubicBezTo>
                  <a:pt x="155" y="432"/>
                  <a:pt x="142" y="316"/>
                  <a:pt x="151" y="202"/>
                </a:cubicBezTo>
                <a:cubicBezTo>
                  <a:pt x="224" y="217"/>
                  <a:pt x="224" y="217"/>
                  <a:pt x="224" y="217"/>
                </a:cubicBezTo>
                <a:cubicBezTo>
                  <a:pt x="151" y="0"/>
                  <a:pt x="151" y="0"/>
                  <a:pt x="151" y="0"/>
                </a:cubicBezTo>
                <a:cubicBezTo>
                  <a:pt x="0" y="172"/>
                  <a:pt x="0" y="172"/>
                  <a:pt x="0" y="172"/>
                </a:cubicBezTo>
                <a:cubicBezTo>
                  <a:pt x="75" y="187"/>
                  <a:pt x="75" y="187"/>
                  <a:pt x="75" y="187"/>
                </a:cubicBezTo>
                <a:cubicBezTo>
                  <a:pt x="64" y="313"/>
                  <a:pt x="78" y="442"/>
                  <a:pt x="116" y="563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5712238" y="5287137"/>
            <a:ext cx="902113" cy="359093"/>
          </a:xfrm>
          <a:custGeom>
            <a:avLst/>
            <a:gdLst/>
            <a:ahLst/>
            <a:cxnLst/>
            <a:rect l="l" t="t" r="r" b="b"/>
            <a:pathLst>
              <a:path w="563" h="224">
                <a:moveTo>
                  <a:pt x="202" y="73"/>
                </a:moveTo>
                <a:cubicBezTo>
                  <a:pt x="217" y="0"/>
                  <a:pt x="217" y="0"/>
                  <a:pt x="217" y="0"/>
                </a:cubicBezTo>
                <a:cubicBezTo>
                  <a:pt x="0" y="73"/>
                  <a:pt x="0" y="73"/>
                  <a:pt x="0" y="73"/>
                </a:cubicBezTo>
                <a:cubicBezTo>
                  <a:pt x="172" y="224"/>
                  <a:pt x="172" y="224"/>
                  <a:pt x="172" y="224"/>
                </a:cubicBezTo>
                <a:cubicBezTo>
                  <a:pt x="187" y="149"/>
                  <a:pt x="187" y="149"/>
                  <a:pt x="187" y="149"/>
                </a:cubicBezTo>
                <a:cubicBezTo>
                  <a:pt x="216" y="151"/>
                  <a:pt x="244" y="153"/>
                  <a:pt x="273" y="153"/>
                </a:cubicBezTo>
                <a:cubicBezTo>
                  <a:pt x="371" y="153"/>
                  <a:pt x="470" y="138"/>
                  <a:pt x="563" y="108"/>
                </a:cubicBezTo>
                <a:cubicBezTo>
                  <a:pt x="540" y="35"/>
                  <a:pt x="540" y="35"/>
                  <a:pt x="540" y="35"/>
                </a:cubicBezTo>
                <a:cubicBezTo>
                  <a:pt x="431" y="69"/>
                  <a:pt x="316" y="82"/>
                  <a:pt x="202" y="73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19600" y="2178463"/>
            <a:ext cx="1552575" cy="1552575"/>
          </a:xfrm>
          <a:prstGeom prst="diamond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58255" y="2195513"/>
            <a:ext cx="1552575" cy="1552575"/>
          </a:xfrm>
          <a:prstGeom prst="diamond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58255" y="4088892"/>
            <a:ext cx="1552575" cy="1552575"/>
          </a:xfrm>
          <a:prstGeom prst="diamond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l="16675" r="16675"/>
          <a:stretch>
            <a:fillRect/>
          </a:stretch>
        </p:blipFill>
        <p:spPr>
          <a:xfrm>
            <a:off x="4419600" y="4088892"/>
            <a:ext cx="1552575" cy="1552575"/>
          </a:xfrm>
          <a:prstGeom prst="diamond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精细整地要求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80534" y="1417391"/>
            <a:ext cx="2915611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土壤疏松无硬结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80534" y="1987544"/>
            <a:ext cx="2915611" cy="14654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在播种前进行精细整地，春季解冻后深翻至20～30cm，确保土壤疏松无硬结，为播种和保苗创造良好条件。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80534" y="3911834"/>
            <a:ext cx="2915611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清除杂草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80534" y="4481987"/>
            <a:ext cx="2915611" cy="14654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在整地过程中，需彻底清除杂草，以减少杂草与高粱争夺养分。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419658" y="1415340"/>
            <a:ext cx="2915611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地表平整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419658" y="1985493"/>
            <a:ext cx="2915611" cy="14654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整地时需注意地表平整，无坷垃，以便于后续的播种和田间管理。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19658" y="3909784"/>
            <a:ext cx="2915611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排水良好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419658" y="4479937"/>
            <a:ext cx="2915611" cy="14654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选择土层深厚、土质疏松、排水良好的壤土或沙壤土，避免低洼易积水地带，以防高粱根部腐烂和减产。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46039" y="1389220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822139" y="1830441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改良土壤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22139" y="2482476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对于黏重土壤，可通过掺沙、增施有机肥等措施改良土壤结构，提高土壤透气性和保水保肥能力。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黏重土壤与盐碱地处理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72579" y="1510049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90622" y="1399137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5866723" y="1840357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压盐降碱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66723" y="2492393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盐碱地种植高粱时，需通过灌水压盐、增施有机肥等措施降低土壤含盐量，调节土壤酸碱度，以利于高粱的生长和发育。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7162" y="1519966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2518622" y="4065804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2794723" y="4507024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合理施肥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794723" y="5159060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在盐碱地种植高粱时，需增加农家肥的施用量，以改善土壤结构，提高土壤肥力。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645162" y="4186633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563205" y="4075720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839306" y="4516941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选用耐盐碱品种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839306" y="5168976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选择适应性强、耐盐碱的酿酒高粱品种进行种植，以提高产量和品质。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689745" y="4196549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基肥施用方法及注意事项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73008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857984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基肥种类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89633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3091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基肥以有机肥为主，配合适量的氮、磷、钾肥。有机肥可选用腐熟的农家肥、堆肥等，化肥可选用复合肥或专用肥。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50024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435000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施用量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066649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80107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每亩需施入优质农家肥3000公斤以上，配合复合肥或专用肥40～50公斤。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9665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854641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施用方法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290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9748" y="5353598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基肥应在整地前施入，采用撒施或穴施的方法。撒施时，需将肥料均匀撒在地表，然后翻耕入土；穴施时，需将肥料施入播种穴内，然后覆土。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46681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7431657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注意事项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063306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76764" y="5291100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基肥与种子需保持一定距离，以防烧苗。在施用基肥时，需根据土壤肥力和高粱品种的需求进行合理搭配，避免浪费和污染。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移栽时机选择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07927" y="2358377"/>
            <a:ext cx="5907405" cy="15103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高粱的移栽苗龄因品种和栽培环境而异。一般来说，早熟种移栽苗龄为20~25天，叶龄为6~7叶；中、晚熟种的苗龄为25~30天，叶龄为7~8叶。苗龄的长短还受温度影响，温度高时苗龄短，温度低时苗龄长。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807927" y="1857281"/>
            <a:ext cx="4673593" cy="5010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苗龄标准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07927" y="4837221"/>
            <a:ext cx="5907596" cy="1490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在移栽前，需确保高粱幼苗的叶片达到一定的数量和质量。通常，叶片应翠绿、健康、无病虫害，且具有一定的光合作用能力，以满足移栽后高粱植株的生长需求。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807927" y="4336125"/>
            <a:ext cx="4673593" cy="5010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叶龄标准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苗龄与叶龄标准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90913" y="1812694"/>
            <a:ext cx="4953101" cy="207152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36338" b="36338"/>
          <a:stretch>
            <a:fillRect/>
          </a:stretch>
        </p:blipFill>
        <p:spPr>
          <a:xfrm>
            <a:off x="590913" y="4315856"/>
            <a:ext cx="4953101" cy="20715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9593" y="1595455"/>
            <a:ext cx="6734175" cy="771853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气温条件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9593" y="2246047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高粱移栽时应选择气温适宜、无极端天气的日子。一般来说，当气温稳定在10℃以上时，即可进行移栽。移栽时避免在高温、干旱或大风天气进行，以免对幼苗造成伤害。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4139505"/>
            <a:ext cx="6734175" cy="7590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水分管理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7983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移栽前需确保土壤湿润，以利于高粱幼苗的根系生长。移栽后，根据天气情况及时浇水，保持土壤湿润，但避免过度灌溉导致土壤板结和植株徒长。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756268" y="6181746"/>
            <a:ext cx="778453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cxnSp>
        <p:nvCxnSpPr>
          <p:cNvPr id="8" name="Connector 8"/>
          <p:cNvCxnSpPr/>
          <p:nvPr/>
        </p:nvCxnSpPr>
        <p:spPr>
          <a:xfrm>
            <a:off x="756268" y="3856089"/>
            <a:ext cx="70834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气候适配策略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5556" b="5556"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移栽后管理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施肥与追肥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移栽后，根据高粱的生长情况，及时追施肥料。一般来说，拔节期是追肥的关键时期，此时可追施尿素或其他氮素肥料，以促进高粱的生长发育。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移栽后，需密切关注高粱的生长状况，及时发现并防治病虫害。可采用轮作、选用抗病品种、合理密植、加强管理以及必要的药剂防治等手段，确保高粱的健康生长和高产优质。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浇水与排水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移栽后，根据土壤湿度和天气情况，及时浇水以保持土壤湿润。同时，要注意排水防涝，避免田间积水引发的高粱根部腐烂和减产问题。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种植模式选择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4963" y="2034175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净作模式要求选择地势平坦、土壤肥沃、排灌便利的地块进行种植，以确保高粱的生长需求。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4963" y="1575832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地块选择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3530045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在播种前，需进行精细整地，深翻土壤，去除杂草和残根，确保土壤疏松无硬结。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071702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整地要求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5118981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净作模式便于集中管理和施肥，但需注意合理密植，避免植株过密导致通风不良和病虫害滋生。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4660638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管理要点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净作模式详解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套作优势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套作模式能充分利用土地资源，提高单位面积的产量。同时，不同作物间的轮作有助于减少病虫害的发生。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套作与山地密植技巧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山地密植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在山地种植高粱时，需采取密植技巧，以应对山地土壤贫瘠、水分不足等不利条件。通过合理密植，可以提高土壤利用率，增加植株间的相互支撑，减少风害。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注意事项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在套作和山地密植中，需注意不同作物间的生长特性和需求，避免相互干扰。同时，要加强田间管理，及时除草、施肥和灌溉，确保高粱的正常生长。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500" r="12500"/>
          <a:stretch>
            <a:fillRect/>
          </a:stretch>
        </p:blipFill>
        <p:spPr>
          <a:xfrm>
            <a:off x="615557" y="1293101"/>
            <a:ext cx="3938035" cy="525071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232060" y="1718638"/>
            <a:ext cx="7211308" cy="4522346"/>
          </a:xfrm>
          <a:prstGeom prst="roundRect">
            <a:avLst>
              <a:gd name="adj" fmla="val 4504"/>
            </a:avLst>
          </a:prstGeom>
          <a:solidFill>
            <a:srgbClr val="FFFFFF">
              <a:alpha val="100000"/>
            </a:srgbClr>
          </a:solidFill>
          <a:effectLst>
            <a:outerShdw blurRad="381000">
              <a:srgbClr val="000000">
                <a:alpha val="7000"/>
              </a:srgb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4599214" y="2711090"/>
            <a:ext cx="6477000" cy="1257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种植密度需根据品种特性、土壤肥力、气候条件等因素综合考虑。一般而言，适宜的种植密度可以提高单位面积的产量，但过密或过疏都不利于高粱的生长和产量。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99214" y="2143575"/>
            <a:ext cx="6477000" cy="645267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种植密度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99214" y="4589063"/>
            <a:ext cx="6477000" cy="127152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机械化作业可以大大提高种植效率，降低劳动成本。在高粱移栽、施肥、除草、收获等环节中，均可采用机械化作业。但需注意机械的选择和操作，避免对高粱植株造成损伤。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99214" y="4153214"/>
            <a:ext cx="6477000" cy="645267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机械化作业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种植密度与机械化作业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1642" y="400638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751642" y="192054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109" r="12109"/>
          <a:stretch>
            <a:fillRect/>
          </a:stretch>
        </p:blipFill>
        <p:spPr>
          <a:xfrm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30579" y="2089154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提高产量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30579" y="2610429"/>
            <a:ext cx="6238875" cy="95006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合理的种植密度可以使高粱植株充分利用光能、水分和养分，从而提高单位面积的产量。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0579" y="4183053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改善品质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0579" y="4712439"/>
            <a:ext cx="6238875" cy="9364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适宜的种植密度有助于高粱植株的健壮生长，减少病虫害的发生，从而改善高粱的品质。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种植密度与机械化作业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07707" y="1744635"/>
            <a:ext cx="4750584" cy="428532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种植密度与机械化作业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729746" y="176967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3923235" y="2035795"/>
            <a:ext cx="2644651" cy="64993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减少损失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23235" y="2757859"/>
            <a:ext cx="2644651" cy="292476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机械化作业可以减少因人工操作不当而造成的植株损伤和产量损失，从而提高整体经济效益。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6553" y="176476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50042" y="2035795"/>
            <a:ext cx="2644651" cy="64993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提高效率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0042" y="2752949"/>
            <a:ext cx="2644651" cy="292476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机械化作业可以大大提高种植效率，降低劳动成本，使农民有更多的时间和精力投入到其他生产活动中。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移栽规格确定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10500" y="1835883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228583" y="1868633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478727" y="1553998"/>
            <a:ext cx="3234092" cy="554667"/>
          </a:xfrm>
          <a:prstGeom prst="roundRect">
            <a:avLst>
              <a:gd name="adj" fmla="val 1783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8333454" y="1553998"/>
            <a:ext cx="3234092" cy="554667"/>
          </a:xfrm>
          <a:prstGeom prst="roundRect">
            <a:avLst>
              <a:gd name="adj" fmla="val 21386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密度控制技术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5075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品种特性匹配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36013" y="2297994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品种的高粱具有不同的生长特性和产量潜力。因此，在移栽密度的控制上，应充分考虑品种特性。例如，对于植株高大、分蘖力强、抗倒伏能力弱的品种，应适当降低移栽密度，以防止因植株过于密集而导致的倒伏和减产。而对于植株矮壮、分蘖力弱、抗倒伏能力强的品种，则可以适当增加移栽密度，以提高单位面积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573158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气候条件考虑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54096" y="2330745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气候条件也是影响移栽密度的重要因素。在光照充足、降水适中、温度适宜的地区，可以适当增加移栽密度，以提高高粱的光合作用效率和养分吸收能力。而在气候条件恶劣、光照不足、降水过多或过少的地区，则应适当降低移栽密度，以减少高粱之间的竞争，保证每株高粱的健康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667" y="1868242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69621" y="1553998"/>
            <a:ext cx="3234092" cy="554667"/>
          </a:xfrm>
          <a:prstGeom prst="roundRect">
            <a:avLst>
              <a:gd name="adj" fmla="val 21386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691242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土壤肥力评估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72179" y="2330353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移栽的密度应基于土壤肥力进行合理调整。在土壤肥沃、养分充足的地块，可以适当增加移栽密度，以提高单位面积的产量。反之，在土壤贫瘠、养分不足的地块，则应适当降低移栽密度，以保证每株高粱有足够的生长空间和养分供应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64937" y="1269846"/>
            <a:ext cx="11062125" cy="5284580"/>
          </a:xfrm>
          <a:prstGeom prst="roundRect">
            <a:avLst>
              <a:gd name="adj" fmla="val 5846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7000"/>
              </a:srgbClr>
            </a:outerShdw>
          </a:effectLst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6173" y="1701554"/>
            <a:ext cx="3673297" cy="442116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62971" y="2021953"/>
            <a:ext cx="5755563" cy="378036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保证通风透光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高粱移栽的株距应保证植株之间有足够的空间进行通风和透光。这样可以减少病虫害的发生，提高高粱的光合作用效率，促进植株的健康生长。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便于田间管理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合理的株距调整还应便于田间管理操作，如施肥、浇水、除草、病虫害防治等。过密的移栽密度会导致田间管理困难，增加生产成本和劳动强度。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充分利用土地资源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在保证通风透光和便于田间管理的前提下，应尽可能提高移栽密度，以充分利用土地资源，提高单位面积的产量。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株距调整原则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灵活调整策略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株距的调整应根据实际情况灵活进行。例如，在土壤肥力较好、气候条件适宜的情况下，可以适当缩小株距；而在土壤贫瘠、气候条件恶劣的情况下，则应适当增大株距。此外，对于不同品种的高粱，也应根据其生长特性和产量潜力进行株距的调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株距调整原则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移栽方式选择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27" y="3965546"/>
            <a:ext cx="12193201" cy="28924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人工移栽操作流程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4850" y="1462587"/>
            <a:ext cx="11082301" cy="3064715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5" name="TextBox 5"/>
          <p:cNvSpPr txBox="1"/>
          <p:nvPr/>
        </p:nvSpPr>
        <p:spPr>
          <a:xfrm>
            <a:off x="962451" y="1830245"/>
            <a:ext cx="10267099" cy="2329399"/>
          </a:xfrm>
          <a:prstGeom prst="rect">
            <a:avLst/>
          </a:prstGeom>
        </p:spPr>
        <p:txBody>
          <a:bodyPr vert="horz" wrap="square" lIns="57150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苗床准备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苗床选择背风、向阳且排灌方便的沙壤土，清除杂草后翻耕、打碎、平整厢面，施足基肥。苗床面积依移栽面积而定，一般1亩苗床可供10亩大田移栽用苗。苗床准备好后浇足底墒水，确保土壤湿润。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播种育苗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移栽时间和品种特性确定播种期，一般晚熟种要早播，早熟种要迟播。播种前晒种2～3天，提高种子的发芽势和发芽率。播种时控制播种量，确保苗床密度适中，便于后期移栽。播种后覆盖细土，保持土壤湿润，促进种子发芽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21849" r="21849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 l="16635" r="16635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苗床期间要及时间苗、定苗，防止幼苗间过度竞争。同时，要加强病虫害防治，确保幼苗健壮生长。在移栽前一周，逐渐减少苗床水分，进行炼苗，提高幼苗的抗逆性和移栽成活率。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移栽操作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间一般选择在阴天或晴天的午后进行，避免烈日高温导致的水分过度蒸发。移栽时带土移栽，减少根系损伤，确保移栽质量。移栽密度根据土壤肥力和品种特性确定，一般每亩种植8000～12000株。移栽后要及时浇水，促进幼苗成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人工移栽操作流程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8468" b="36486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机械移栽优势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机械移栽具有效率高、移栽质量好、节省人力物力等优点。通过机械化移栽，可以实现移栽作业的标准化和规范化，提高移栽效率和移栽质量。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机械移栽要求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机械移栽前，需要对移栽机械进行调试和检查，确保机械性能良好。移栽时，要根据土壤墒情和移栽深度调整机械参数，确保移栽质量。同时，要合理控制移栽密度和移栽速度，避免机械损伤幼苗。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机械移栽效率与要求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65057" y="1844815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机械移栽机具配置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地块大小和土壤条件选择合适的移栽机械。如JTQYZ-A全自动移栽机具有液压控制自平衡系统，机体高度、轮距、行距、株距、移栽深度均可调整，作业数据可由液晶屏幕显示，适宜大面积的平整地块作业。而小型地块则可以选择半自动移栽机进行作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机械移栽后期管理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机械移栽后，要加强田间管理，及时浇水、施肥、除草和防治病虫害，确保高粱健康生长。同时，要关注机械移栽对土壤结构的影响，合理进行中耕培土作业，保持土壤疏松透气。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98000"/>
          </a:blip>
          <a:srcRect/>
          <a:stretch>
            <a:fillRect/>
          </a:stretch>
        </p:blipFill>
        <p:spPr>
          <a:xfrm>
            <a:off x="665674" y="1468856"/>
            <a:ext cx="4857392" cy="4857392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机械移栽效率与要求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高粱直播技术介绍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33355" y="2120356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高粱直播技术广泛适用于各种气候和土壤条件，特别是在南方高粱种植区如贵州、河北、黑龙江、重庆、新疆、山西、陕西、四川、安徽、河南、吉林、湖北和湖南等地。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33355" y="1579345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适用区域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3355" y="469895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南方地区，适宜的播种时间通常为3月下旬至4月中旬，而夏季直播则不宜超过5月下旬。对于海拔较高的地区，播种时间需相应调整，如海拔500米以下的区域适宜在2月下旬至3月上旬进行播种，海拔介于500至800米的区域则宜在3月上、中旬播种，海拔超过800米的区域则推荐在3月下旬至4月中旬进行播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33355" y="415794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直播时间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587997" y="4238210"/>
            <a:ext cx="939495" cy="93949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1587997" y="1592132"/>
            <a:ext cx="939495" cy="93949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Freeform 8"/>
          <p:cNvSpPr/>
          <p:nvPr/>
        </p:nvSpPr>
        <p:spPr>
          <a:xfrm>
            <a:off x="1794154" y="4444368"/>
            <a:ext cx="527181" cy="52718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w="304800" h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DFCFC">
              <a:alpha val="100000"/>
            </a:srgbClr>
          </a:solidFill>
        </p:spPr>
      </p:sp>
      <p:sp>
        <p:nvSpPr>
          <p:cNvPr id="9" name="Freeform 9"/>
          <p:cNvSpPr/>
          <p:nvPr/>
        </p:nvSpPr>
        <p:spPr>
          <a:xfrm>
            <a:off x="1853309" y="1857445"/>
            <a:ext cx="408870" cy="4088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DFCFC">
              <a:alpha val="100000"/>
            </a:srgbClr>
          </a:solidFill>
        </p:spPr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适用区域与直播时间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直播规范操作指南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在播种前，应对高粱种子进行精选，确保其饱满且具备良好的发芽率。同时，对种子进行适当的消毒处理，以减少病虫害的发生。此外，为提高种子的活性及发芽率，建议将种子置于阳光下晒3至5小时。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播种深度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高粱种子的播种深度应控制在3厘米以内，避免播种过深导致幼苗出土时遭遇的阻力增大，延长出苗时间。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播种方式与密度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播种方式有条播和窝播两种，其中直播是当前种植户普遍采用的耕作方式。播种密度需根据品种和土壤肥力等因素确定，一般每亩播种量控制在1至1.5公斤，每亩约有6000窝，窝距维持在20公分，行距35至40公分，每窝播下3至5粒种子。对于净作种植，推荐的种植密度为每亩7000至10000株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239" r="20239"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高粱直播前，应施入适量的基肥，以改善土壤条件。基肥应以有机肥为主，结合复合肥施用。在拔节期前后，还需进行追肥，以满足高粱生长发育的营养需求。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直播规范操作指南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注意事项与数据引用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81857" y="2637575"/>
            <a:ext cx="2981325" cy="353575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高粱种子的发芽需要适宜的温湿度条件。一般来说，高粱发芽的最低温度为7—8℃，而土壤5cm深处地温稳定在10—12℃以上时播种较为适宜。至于土壤含水量，则因土壤类型而异，需保持土壤湿润以促进种子发芽。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22895" y="2637575"/>
            <a:ext cx="2981325" cy="353575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高粱直播后，需密切关注病虫害的发生情况，及时采取措施进行防治。常见的病虫害包括大斑病、纹枯病、螟虫、蚜虫等，可选用合适的农药进行喷雾防治。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908421" y="1799735"/>
            <a:ext cx="19050" cy="428625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8361470" y="2637575"/>
            <a:ext cx="2981325" cy="353575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直播技术中的播种密度、施肥量等参数，均基于多年的种植经验和科学研究得出。例如，对于中等肥力的田块，一般建议每亩施用2000至3000公斤有机肥、10至12公斤纯氮以及5至6公斤五氧化二磷。这些数据为高粱直播技术提供了科学依据，有助于提高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81857" y="1732291"/>
            <a:ext cx="3057525" cy="685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温湿度管理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36880" y="1732291"/>
            <a:ext cx="3057525" cy="685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352618" y="1732291"/>
            <a:ext cx="3057525" cy="685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数据引用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092003" y="1799735"/>
            <a:ext cx="19050" cy="428625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4676</Words>
  <Application>WPS 演示</Application>
  <PresentationFormat>On-screen Show (4:3)</PresentationFormat>
  <Paragraphs>339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Arial</vt:lpstr>
      <vt:lpstr>宋体</vt:lpstr>
      <vt:lpstr>Wingdings</vt:lpstr>
      <vt:lpstr>Noto Sans SC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3195D6D5074C4ECB9C09AE4693859161_12</vt:lpwstr>
  </property>
  <property fmtid="{D5CDD505-2E9C-101B-9397-08002B2CF9AE}" pid="3" name="KSOProductBuildVer">
    <vt:lpwstr>2052-12.1.0.20305</vt:lpwstr>
  </property>
</Properties>
</file>