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7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embeddedFontLst>
    <p:embeddedFont>
      <p:font typeface="Noto Sans SC" panose="020B0200000000000000" charset="-122"/>
      <p:regular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427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《酿酒高粱栽培学》第十一章：酿酒高粱收获与储藏技术</a:t>
            </a:r>
            <a:endParaRPr lang="en-US" sz="427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汇报人：文小库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2025-03-23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第十一章 酿酒高粱收获与储藏技术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606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35065" y="3030357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835065" y="3760070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3832789" y="5907920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3874353" y="2242773"/>
            <a:ext cx="1345754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65889" y="3100023"/>
            <a:ext cx="2183399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收获技术细节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16940" y="4319223"/>
            <a:ext cx="1520513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908476" y="5176473"/>
            <a:ext cx="2183919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特殊品种储藏技术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3174" y="2242773"/>
            <a:ext cx="1523495" cy="7334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4710" y="3100023"/>
            <a:ext cx="2183919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收获技术概述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0187" y="4315927"/>
            <a:ext cx="1348551" cy="7524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004DE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03.</a:t>
            </a:r>
            <a:endParaRPr lang="en-US" sz="4500" b="1">
              <a:solidFill>
                <a:srgbClr val="004DED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21723" y="5173177"/>
            <a:ext cx="2127482" cy="8763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700">
                <a:solidFill>
                  <a:srgbClr val="1F1F1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储藏技术预备知识</a:t>
            </a:r>
            <a:endParaRPr lang="en-US" sz="2700">
              <a:solidFill>
                <a:srgbClr val="1F1F1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5065" y="2347674"/>
            <a:ext cx="790575" cy="1428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收获技术概述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64937" y="1269846"/>
            <a:ext cx="11062125" cy="5284580"/>
          </a:xfrm>
          <a:prstGeom prst="roundRect">
            <a:avLst>
              <a:gd name="adj" fmla="val 5846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7000"/>
              </a:srgbClr>
            </a:outerShdw>
          </a:effectLst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22353" r="22353"/>
          <a:stretch>
            <a:fillRect/>
          </a:stretch>
        </p:blipFill>
        <p:spPr>
          <a:xfrm>
            <a:off x="1006173" y="1701554"/>
            <a:ext cx="3673297" cy="442116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62971" y="2021953"/>
            <a:ext cx="5755563" cy="378036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穗色变化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的成熟过程伴随着穗部颜色的明显变化。从青绿期（灌浆初期）逐渐过渡到浅黄期（蜡熟初期），最后达到暗红或红褐色（完熟期）。当穗轴与枝梗连接处形成2-3毫米的褐色环带时，表明籽粒干物质积累已完成超过90%，是收获的理想时机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籽粒硬度检测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通过“三阶检测”来评估籽粒的硬度，包括指甲轻掐留浅痕但无汁液渗出、断面呈现均匀蜡质光泽、牙咬有清脆断裂声。满足这些条件时，千粒重达到品种最大值的95%以上，是收获的最佳时机。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最佳收获时期判断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1362" r="11362"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植株整体状态观察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自下而上观察茎秆，基部1-2片叶完全枯黄，中部茎节呈现淡黄色环纹，顶端3-4片叶保留30%以上绿色。此状态表明植株已完成养分转移，籽粒含水量降至18-22%的安全区间，适合收获。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天气条件考虑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优选连续3日空气湿度&lt;65%的晴好天气进行收获，避免晨露未消时段（上午10点前），以确保高粱品质。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最佳收获时期判断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85161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Connector 3"/>
          <p:cNvCxnSpPr/>
          <p:nvPr/>
        </p:nvCxnSpPr>
        <p:spPr>
          <a:xfrm flipH="1">
            <a:off x="85161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Connector 4"/>
          <p:cNvCxnSpPr/>
          <p:nvPr/>
        </p:nvCxnSpPr>
        <p:spPr>
          <a:xfrm>
            <a:off x="4403275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or 5"/>
          <p:cNvCxnSpPr/>
          <p:nvPr/>
        </p:nvCxnSpPr>
        <p:spPr>
          <a:xfrm flipH="1">
            <a:off x="4403275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8168272" y="2027330"/>
            <a:ext cx="10894" cy="4074239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 flipH="1">
            <a:off x="8168272" y="6101568"/>
            <a:ext cx="302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地域与品种适配性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6485" y="2041066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北方春播区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7670" y="2668123"/>
            <a:ext cx="2962275" cy="31306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对于北方春播区（如东北、华北），早熟品种（如晋杂34号）播种后105-115天进入收获窗口，需关注9月下旬早霜预警。晚熟品种（如辽杂37号）生育期长达130-140天，建议在日均温稳定≥15℃时突击收割。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44233" y="2041066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南方夏播带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475418" y="2668123"/>
            <a:ext cx="2962275" cy="31306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在南方夏播带（如长江流域），采用再生栽培模式时，头季在9月15日前完成收割，保留基部2个饱满节位。大棚管理中，通过遮阳网调控昼夜温差，维持日温25-28℃/夜温18-20℃，可延长灌浆期10-15天。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47833" y="2041066"/>
            <a:ext cx="3024645" cy="579431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品种特性实战对照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79018" y="2668123"/>
            <a:ext cx="2962275" cy="313067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型高粱在穗色转为紫红油亮，籽粒硬度达到“指甲难刻”状态时收割，出酒率提升5-8%。饲用型高粱则在80%叶片同步黄化时立即收获，此时粗蛋白含量达峰值。帚用型高粱需等待颖壳完全张开、纤维充分木质化后再采收，过早采收易出现断枝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收获技术细节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822813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镰刀角度与割茬高度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人工收割时，镰刀应与地面呈45°角斜切，以确保割茬平整且减少高粱茎秆的断裂。割茬高度一般控制在15-20cm，对于再生栽培模式，可适当留高至30cm，以便后续利用。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收割时机判断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高粱穗的颜色变化，当穗色由青绿转为浅黄再至暗红或褐黄，且穗轴与枝梗连接处形成2-3毫米褐色环带时，表示籽粒干物质积累完成度较高，是最佳的收割时机。同时，可通过指甲轻掐籽粒留浅痕但无汁液渗出、断面呈现均匀蜡质光泽、牙咬有清脆断裂声等方法来判断籽粒的硬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人工收割操作指南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5745" y="2117292"/>
            <a:ext cx="6362700" cy="35743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分批收割策略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由于高粱地块中可能存在成熟度不一致的情况，特别是在气候异常年份，应采取分批收割的策略。对于穗色已完全成熟、籽粒硬化的高粱及时收割，而对于仍在灌浆期的青绿色穗则等待成熟后再收，以保证高粱的品质和产量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晾晒与脱粒处理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割后的高粱穗应及时晾晒，以减少水分含量并防止霉变。晾晒过程中，应将高粱摊薄，确保晾晒均匀。待高粱穗晾晒至籽粒含水量降至14%左右时，即可进行脱粒处理。脱粒时应避免使用过于粗暴的方法，以免损伤高粱籽粒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734686" y="1979915"/>
            <a:ext cx="3849053" cy="3849053"/>
          </a:xfrm>
          <a:prstGeom prst="ellipse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人工收割操作指南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2319" b="32319"/>
          <a:stretch>
            <a:fillRect/>
          </a:stretch>
        </p:blipFill>
        <p:spPr>
          <a:xfrm>
            <a:off x="-827" y="3965546"/>
            <a:ext cx="12193201" cy="28924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制种田特殊管理要求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4850" y="1462587"/>
            <a:ext cx="11082301" cy="3064715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5" name="TextBox 5"/>
          <p:cNvSpPr txBox="1"/>
          <p:nvPr/>
        </p:nvSpPr>
        <p:spPr>
          <a:xfrm>
            <a:off x="962451" y="1830245"/>
            <a:ext cx="10267099" cy="2329399"/>
          </a:xfrm>
          <a:prstGeom prst="rect">
            <a:avLst/>
          </a:prstGeom>
        </p:spPr>
        <p:txBody>
          <a:bodyPr vert="horz" wrap="square" lIns="57150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隔离措施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制种田是专门用于生产酿酒高粱种子的田地，为确保种子的纯度，必须采取严格的隔离措施。隔离方式包括空间隔离、时间隔离和屏障隔离等，其中空间隔离是最常用的方式，一般要求制种田与其他高粱田块保持至少500米的距离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去杂去劣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在制种田的整个生长周期内，应定期进行去杂去劣工作。这包括拔除杂株、病弱株以及异型株等，以确保种子的纯度和质量。去杂去劣工作应在高粱的苗期、拔节期、抽穗期和成熟期等关键时期进行。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65057" y="1844815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收获与储存管理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制种田的高粱收获时间应比普通田块稍早，以确保种子的成熟度和活力。收获后的高粱种子应及时晾晒至安全水分含量（一般不超过13%），并进行精选处理，去除杂质和破损籽粒。储存时，应选择干燥、通风、阴凉的地方，并采取必要的防虫、防鼠措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质量检测与认证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在制种田高粱种子入库前，应进行严格的质量检测，包括纯度、净度、发芽率、水分含量等指标。检测合格后，方可进行包装和标识，并申请相关的种子质量认证证书。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98000"/>
          </a:blip>
          <a:srcRect/>
          <a:stretch>
            <a:fillRect/>
          </a:stretch>
        </p:blipFill>
        <p:spPr>
          <a:xfrm>
            <a:off x="665674" y="1468856"/>
            <a:ext cx="4857392" cy="485739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制种田特殊管理要求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储藏技术预备知识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预处理关键步骤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干燥处理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收获后，首要任务是进行干燥处理，以降低其含水量。高粱的含水量应控制在13.5%左右，以确保安全储藏。干燥处理可以通过自然晾晒或使用机械设备进行，确保高粱粒内外干燥均匀，避免内部水分过高导致霉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除杂清洁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在储藏前，必须对高粱进行彻底的除杂和清洁处理。杂质如尘土、秸秆、石子等会影响储藏效果，甚至引发霉变。通过筛选、风选等方法去除杂质，确保高粱的纯净度。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冷却降温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对于新收获的高粱，如果温度较高，应进行冷却降温处理。高温高湿的环境容易导致高粱发热霉变，因此应将高粱摊凉至室温或更低温度，再进行储藏。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分级储藏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根据高粱的品质和含水量进行分级储藏，有利于管理和利用。品质较好的高粱可以单独储藏，以便用于酿造优质酒品。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预处理关键步骤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储藏条件与要求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8195884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4" name="Connector 4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5" name="TextBox 5"/>
          <p:cNvSpPr txBox="1"/>
          <p:nvPr/>
        </p:nvSpPr>
        <p:spPr>
          <a:xfrm>
            <a:off x="8309592" y="1899496"/>
            <a:ext cx="3143250" cy="6858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通风透气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81030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储藏高粱的仓库或容器应具备良好的通风透气性能，以防止霉味过重和空气不流通导致的品质下降。同时，还需避免将洋葱、大蒜等味道重的东西和高粱放在一起，以免串味。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410667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9" name="TextBox 9"/>
          <p:cNvSpPr txBox="1"/>
          <p:nvPr/>
        </p:nvSpPr>
        <p:spPr>
          <a:xfrm>
            <a:off x="4524375" y="1899496"/>
            <a:ext cx="3143250" cy="6858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温度管理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95813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储藏的适宜温度一般在11℃左右，且需保持恒温。温度过高会加速高粱的陈化过程，甚至引发霉变；温度过低则可能影响高粱的出酒率和酒质。因此，需采用恒温设备或自然通风降温等方法来保持储藏环境的温度稳定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25449" y="1659500"/>
            <a:ext cx="3370667" cy="4373333"/>
          </a:xfrm>
          <a:prstGeom prst="roundRect">
            <a:avLst>
              <a:gd name="adj" fmla="val 7173"/>
            </a:avLst>
          </a:prstGeom>
          <a:solidFill>
            <a:schemeClr val="lt2">
              <a:alpha val="80000"/>
            </a:schemeClr>
          </a:solidFill>
        </p:spPr>
      </p:sp>
      <p:cxnSp>
        <p:nvCxnSpPr>
          <p:cNvPr id="12" name="Connector 12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  <p:sp>
        <p:nvSpPr>
          <p:cNvPr id="13" name="TextBox 13"/>
          <p:cNvSpPr txBox="1"/>
          <p:nvPr/>
        </p:nvSpPr>
        <p:spPr>
          <a:xfrm>
            <a:off x="739158" y="1899496"/>
            <a:ext cx="3143250" cy="6858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湿度控制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0595" y="2813949"/>
            <a:ext cx="3000375" cy="283541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高粱储藏环境的湿度应控制在70%左右。湿度过高容易导致高粱吸湿霉变，湿度过低则可能使高粱过于干燥，影响品质。因此，需定期检查并调整储藏环境的湿度。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500" r="12500"/>
          <a:stretch>
            <a:fillRect/>
          </a:stretch>
        </p:blipFill>
        <p:spPr>
          <a:xfrm>
            <a:off x="615557" y="1293101"/>
            <a:ext cx="3938035" cy="525071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232060" y="1718638"/>
            <a:ext cx="7211308" cy="4522346"/>
          </a:xfrm>
          <a:prstGeom prst="roundRect">
            <a:avLst>
              <a:gd name="adj" fmla="val 4504"/>
            </a:avLst>
          </a:prstGeom>
          <a:solidFill>
            <a:srgbClr val="FFFFFF">
              <a:alpha val="100000"/>
            </a:srgbClr>
          </a:solidFill>
          <a:effectLst>
            <a:outerShdw blurRad="381000">
              <a:srgbClr val="000000">
                <a:alpha val="7000"/>
              </a:srgb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4599214" y="2711090"/>
            <a:ext cx="6477000" cy="1257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储藏高粱时还需注意防虫防鼠工作。可以使用防虫剂、灭鼠药等方法进行预防和控制，但需确保这些物质不会污染高粱或对人体健康造成危害。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99214" y="2143575"/>
            <a:ext cx="6477000" cy="645267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防虫防鼠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99214" y="4589063"/>
            <a:ext cx="6477000" cy="127152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储藏期间应定期检查高粱的品质和储藏环境，及时发现问题并处理。如发现霉变、虫害等情况，应立即采取措施进行隔离和处理，以防止问题扩大化。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99214" y="4153214"/>
            <a:ext cx="6477000" cy="645267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定期检查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储藏条件与要求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特殊品种储藏技术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酿酒专用糯高粱储藏要点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防止霉变与虫害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糯高粱在储藏过程中易受到霉菌和虫害的侵袭，需采取有效的防治措施，如使用防霉剂、杀虫剂，以及定期进行翻晒、通风等，确保高粱的完整性和安全性。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保持适宜水分含量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糯高粱的水分含量对其储藏效果至关重要，过高或过低的水分都会导致品质下降。因此，需通过科学的烘干和储藏技术，将高粱的水分含量控制在适宜范围内。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保证品质稳定性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酿酒专用糯高粱作为酿酒的重要原料，其储藏过程中需严格控制温度、湿度等条件，以确保高粱的品质稳定性，为后续的酿酒过程提供优质的原料。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9593" y="1595455"/>
            <a:ext cx="6734175" cy="771853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储藏寿命的影响因素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9593" y="2246047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种子的储藏寿命受到多种因素的影响，包括储藏温度、湿度、氧气浓度以及种子本身的品质等。通过优化储藏条件，可以延长种子的储藏寿命。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9593" y="4139505"/>
            <a:ext cx="6734175" cy="7590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定期抽检的重要性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593" y="4798345"/>
            <a:ext cx="6810375" cy="1323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为了确保储藏的糯高粱种子品质稳定且符合酿酒要求，需要定期进行抽检。抽检内容可以包括种子的发芽率、水分含量、病虫害情况等，以及时发现问题并采取相应措施。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756268" y="6181746"/>
            <a:ext cx="778453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</p:pic>
      <p:cxnSp>
        <p:nvCxnSpPr>
          <p:cNvPr id="8" name="Connector 8"/>
          <p:cNvCxnSpPr/>
          <p:nvPr/>
        </p:nvCxnSpPr>
        <p:spPr>
          <a:xfrm>
            <a:off x="756268" y="3856089"/>
            <a:ext cx="70834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种子储藏寿命与定期抽检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775"/>
          <a:stretch>
            <a:fillRect/>
          </a:stretch>
        </p:blipFill>
        <p:spPr>
          <a:xfrm>
            <a:off x="-827" y="3965546"/>
            <a:ext cx="12193201" cy="28924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种子储藏寿命与定期抽检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4850" y="1462587"/>
            <a:ext cx="11082301" cy="3064715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5" name="TextBox 5"/>
          <p:cNvSpPr txBox="1"/>
          <p:nvPr/>
        </p:nvSpPr>
        <p:spPr>
          <a:xfrm>
            <a:off x="962451" y="1830245"/>
            <a:ext cx="10267099" cy="2329399"/>
          </a:xfrm>
          <a:prstGeom prst="rect">
            <a:avLst/>
          </a:prstGeom>
        </p:spPr>
        <p:txBody>
          <a:bodyPr vert="horz" wrap="square" lIns="57150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抽检频率与方法的确定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抽检频率应根据储藏条件、种子品质以及酿酒需求等因素综合考虑，确保抽检的及时性和有效性。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抽检方法应科学、准确，包括取样、检测、记录等步骤，以确保抽检结果的可靠性。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抽检结果的处理与应对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对于抽检中发现的问题，如发芽率下降、水分含量超标或存在病虫害等，应及时采取措施进行处理，如调整储藏条件、进行翻晒或熏蒸等。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同时，应分析抽检结果产生的原因，总结经验教训，为后续的储藏工作提供改进方向。对于严重的问题，还需及时向上级汇报，以便采取更进一步的措施。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种子储藏寿命与定期抽检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3195</Words>
  <Application>WPS 演示</Application>
  <PresentationFormat>On-screen Show (4:3)</PresentationFormat>
  <Paragraphs>196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Wingdings</vt:lpstr>
      <vt:lpstr>Noto Sans SC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08A52C3156F743869EEBB76DA6E2A8BD_12</vt:lpwstr>
  </property>
  <property fmtid="{D5CDD505-2E9C-101B-9397-08002B2CF9AE}" pid="3" name="KSOProductBuildVer">
    <vt:lpwstr>2052-12.1.0.20305</vt:lpwstr>
  </property>
</Properties>
</file>