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embeddedFontLst>
    <p:embeddedFont>
      <p:font typeface="Noto Sans SC" panose="020B0200000000000000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3473" y="903968"/>
            <a:ext cx="5970206" cy="262767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《酿酒高粱栽培学》</a:t>
            </a: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第十二章 酿酒高粱病虫害防治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3473" y="469272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授课教师</a:t>
            </a: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隋常</a:t>
            </a:r>
            <a:r>
              <a:rPr lang="zh-CN" alt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玲</a:t>
            </a:r>
            <a:endParaRPr lang="zh-CN" alt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3473" y="5290281"/>
            <a:ext cx="3135630" cy="5168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2025-03-22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2241" y="1715556"/>
            <a:ext cx="5004022" cy="4692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病虫害综合防治技术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有机高粱常见病害防治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有机高粱常见虫害防治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2100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病虫害防治的整合策略与标准</a:t>
            </a:r>
            <a:endParaRPr lang="en-US" sz="2100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4063" y="448673"/>
            <a:ext cx="194500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93557" y="806285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病虫害综合防治技术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476023" y="1726817"/>
            <a:ext cx="4434841" cy="4434841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62187" y="4881292"/>
            <a:ext cx="6000750" cy="711336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轮作倒茬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67801" y="5523753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实行合理轮作，如与高粱非寄主作物如番薯、大豆等进行轮作，可以有效减少土壤中的病原菌和虫卵积累，减轻病虫害发生。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267801" y="1835975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5562187" y="1621998"/>
            <a:ext cx="6000750" cy="66607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品种选择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67801" y="2234038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选用经过提纯复壮的种子，如红缨子、红珍珠、黔高一号等优质高粱品种，这些品种具有较强的抗病性和抗虫性，能有效减少病虫害的发生。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62187" y="3262274"/>
            <a:ext cx="6000750" cy="69755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67801" y="3896612"/>
            <a:ext cx="6477000" cy="914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在播种前对种子进行筛选、风选和晒种，以提高发芽率，同时用强氯精500倍的溶液对种子浸泡并消毒3小时，进一步减少种传病害。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67801" y="3491989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267801" y="5117897"/>
            <a:ext cx="238125" cy="23812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1642" y="400638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51642" y="192054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109" r="12109"/>
          <a:stretch>
            <a:fillRect/>
          </a:stretch>
        </p:blipFill>
        <p:spPr>
          <a:xfrm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30579" y="2089154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合理密植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30579" y="2610429"/>
            <a:ext cx="6238875" cy="950067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根据土壤肥力和高粱品种特性，确定适宜的种植密度，保证高粱植株通风透光良好，降低病虫害发生的几率。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0579" y="4183053"/>
            <a:ext cx="6238875" cy="63797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健身栽培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0579" y="4712439"/>
            <a:ext cx="6238875" cy="93642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通过适期播种、移栽，培育健壮秧苗，合理施用有机肥和化肥，及时做好田间排涝除湿等措施，增强高粱植株的抗病性。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清洁田园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在高粱收获后，及时清除田间残株、杂草和秸秆等，减少病原菌和虫卵的越冬场所，降低病虫害的基数。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利用天敌昆虫进行生物防治，如在高粱田地间放入适量的瓢虫来捕食蚜虫，或者在高粱孕穗期至开花期释放松毛虫赤眼蜂来防治玉米螟等害虫。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利用害虫的趋光性、趋化性等特性进行物理防治，如安装杀虫灯诱杀成虫，或者利用糖醋液诱捕草地贪夜蛾、亚洲玉米螟等害虫。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间作与套作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在高粱田间间作或套作其他作物，如大豆、蔬菜等，可以丰富田间生物多样性，有利于天敌昆虫的繁殖和栖息，从而减轻病虫害的发生。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生物与物理防治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化学防治规范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91146" y="1894865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16419" y="3095761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选用高效、低毒、低残留的农药品种，如吡虫啉、氯虫苯甲酰胺、戊唑醇等，避免使用高毒、高残留农药。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347583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19586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072032" y="1902340"/>
            <a:ext cx="2736832" cy="4238409"/>
          </a:xfrm>
          <a:prstGeom prst="roundRect">
            <a:avLst>
              <a:gd name="adj" fmla="val 5514"/>
            </a:avLst>
          </a:prstGeom>
          <a:solidFill>
            <a:schemeClr val="lt2">
              <a:alpha val="80000"/>
            </a:schemeClr>
          </a:solidFill>
        </p:spPr>
      </p:sp>
      <p:grpSp>
        <p:nvGrpSpPr>
          <p:cNvPr id="8" name="Group 8"/>
          <p:cNvGrpSpPr/>
          <p:nvPr/>
        </p:nvGrpSpPr>
        <p:grpSpPr>
          <a:xfrm rot="0">
            <a:off x="365344" y="1680196"/>
            <a:ext cx="1167504" cy="720090"/>
            <a:chOff x="365344" y="1680196"/>
            <a:chExt cx="1167504" cy="720090"/>
          </a:xfrm>
        </p:grpSpPr>
        <p:sp>
          <p:nvSpPr>
            <p:cNvPr id="9" name="AutoShape 9"/>
            <p:cNvSpPr/>
            <p:nvPr/>
          </p:nvSpPr>
          <p:spPr>
            <a:xfrm>
              <a:off x="595739" y="1686885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365344" y="1680196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01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9023545" y="1709455"/>
            <a:ext cx="1167504" cy="720090"/>
            <a:chOff x="9023545" y="1709455"/>
            <a:chExt cx="1167504" cy="720090"/>
          </a:xfrm>
        </p:grpSpPr>
        <p:sp>
          <p:nvSpPr>
            <p:cNvPr id="12" name="AutoShape 12"/>
            <p:cNvSpPr/>
            <p:nvPr/>
          </p:nvSpPr>
          <p:spPr>
            <a:xfrm>
              <a:off x="9253940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9023545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04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6137478" y="1738713"/>
            <a:ext cx="1167504" cy="720090"/>
            <a:chOff x="6137478" y="1738713"/>
            <a:chExt cx="1167504" cy="720090"/>
          </a:xfrm>
        </p:grpSpPr>
        <p:sp>
          <p:nvSpPr>
            <p:cNvPr id="15" name="AutoShape 15"/>
            <p:cNvSpPr/>
            <p:nvPr/>
          </p:nvSpPr>
          <p:spPr>
            <a:xfrm>
              <a:off x="6367873" y="1745402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6137478" y="1738713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03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3251411" y="1709455"/>
            <a:ext cx="1167504" cy="720090"/>
            <a:chOff x="3251411" y="1709455"/>
            <a:chExt cx="1167504" cy="720090"/>
          </a:xfrm>
        </p:grpSpPr>
        <p:sp>
          <p:nvSpPr>
            <p:cNvPr id="18" name="AutoShape 18"/>
            <p:cNvSpPr/>
            <p:nvPr/>
          </p:nvSpPr>
          <p:spPr>
            <a:xfrm>
              <a:off x="3481806" y="1716143"/>
              <a:ext cx="706713" cy="706713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3251411" y="1709455"/>
              <a:ext cx="1167504" cy="7200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ts val="375"/>
                </a:spcBef>
              </a:pPr>
              <a:r>
                <a:rPr lang="en-US" sz="2400" b="1">
                  <a:solidFill>
                    <a:srgbClr val="FFFDFD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02</a:t>
              </a:r>
              <a:endParaRPr lang="en-US" sz="2400" b="1">
                <a:solidFill>
                  <a:srgbClr val="FFFDFD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16419" y="2516329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药剂选择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561965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根据病虫害的发生规律和危害程度，选择最佳的防治时机进行施药。如黑穗病在孕穗期发现病株时应及时拔除，螟虫在苗期至灌浆期均可发生，应根据虫情监测结果确定防治时机。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61965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防治时机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458552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采用喷雾、浇灌、撒施等多种方法进行施药，确保药剂均匀覆盖到病虫害发生部位。同时，注意药剂的轮换使用，避免病虫害产生抗药性。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58552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防治方法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296623" y="3103235"/>
            <a:ext cx="2286284" cy="275670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在采收前严格遵守农药的安全间隔期规定，确保高粱产品中的农药残留量符合国家标准，保障食品安全。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296623" y="2523804"/>
            <a:ext cx="2286284" cy="57943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安全间隔期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有机高粱常见病害防治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rcRect l="15693" r="15693"/>
          <a:stretch>
            <a:fillRect/>
          </a:stretch>
        </p:blipFill>
        <p:spPr>
          <a:xfrm>
            <a:off x="1415276" y="1633786"/>
            <a:ext cx="2433158" cy="2364134"/>
          </a:xfrm>
          <a:prstGeom prst="ellipse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95406" y="4346209"/>
            <a:ext cx="10658475" cy="192810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识别特征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苗枯病多发于高粱苗期，以四五叶期为最。病叶初生紫红色至紫黑色斑点，逐渐联合后使叶片从顶端向下逐渐枯死。种子根变黑，病株返青延迟。下部叶片先发病，后向上逐渐扩展。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70000"/>
          </a:blip>
          <a:srcRect t="17620" b="17620"/>
          <a:stretch>
            <a:fillRect/>
          </a:stretch>
        </p:blipFill>
        <p:spPr>
          <a:xfrm>
            <a:off x="4855037" y="1620933"/>
            <a:ext cx="2433158" cy="2364134"/>
          </a:xfrm>
          <a:prstGeom prst="ellipse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70000"/>
          </a:blip>
          <a:srcRect l="15702" r="15702"/>
          <a:stretch>
            <a:fillRect/>
          </a:stretch>
        </p:blipFill>
        <p:spPr>
          <a:xfrm>
            <a:off x="8349233" y="1615605"/>
            <a:ext cx="2433158" cy="2364134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苗枯病识别与防治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苗枯病识别与防治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1017743" y="1705010"/>
            <a:ext cx="2513822" cy="2513821"/>
          </a:xfrm>
          <a:prstGeom prst="ellipse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06072" y="4479635"/>
            <a:ext cx="2737163" cy="121007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防治方法：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48" r="12548"/>
          <a:stretch>
            <a:fillRect/>
          </a:stretch>
        </p:blipFill>
        <p:spPr>
          <a:xfrm>
            <a:off x="4692979" y="1705010"/>
            <a:ext cx="2513822" cy="2513821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81308" y="4479635"/>
            <a:ext cx="2737163" cy="121007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轮作：通过实行轮作减少病菌积累。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6650" r="16650"/>
          <a:stretch>
            <a:fillRect/>
          </a:stretch>
        </p:blipFill>
        <p:spPr>
          <a:xfrm>
            <a:off x="8368214" y="1705010"/>
            <a:ext cx="2513822" cy="2513821"/>
          </a:xfrm>
          <a:prstGeom prst="ellipse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256544" y="4479635"/>
            <a:ext cx="2737163" cy="121007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合理密植：增强通风透光性，降低湿度，减少病害发生。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342" r="12342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栽前开好排水沟，雨后及时排水，避免积水。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排水管理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施用腐熟有机肥，增施钾肥，避免使用未腐熟肥料。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土壤与肥料管理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起苗移栽前苗床内用药防治，如甲基托布津、乐菌灵等，重点对苗基部进行喷雾或灌根。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苗枯病识别与防治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743" b="21743"/>
          <a:stretch>
            <a:fillRect/>
          </a:stretch>
        </p:blipFill>
        <p:spPr>
          <a:xfrm>
            <a:off x="606080" y="1416214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识别特征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炭疽病从苗期到成株期均可染病。苗期感病多为叶片、叶鞘受害，表现为叶枯和死苗。叶片病斑椭圆形，中央深褐色，边缘紫红色，上生黑色小粒点。叶鞘病斑椭圆形至长条形，紫黑色或黑褐色。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炭疽病有机防控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2513" y="1793099"/>
            <a:ext cx="4095750" cy="4095750"/>
          </a:xfrm>
          <a:prstGeom prst="ellipse">
            <a:avLst/>
          </a:prstGeom>
          <a:solidFill>
            <a:schemeClr val="accent1">
              <a:alpha val="5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82513" y="2113304"/>
            <a:ext cx="3300716" cy="3455340"/>
          </a:xfrm>
          <a:prstGeom prst="ellipse">
            <a:avLst/>
          </a:prstGeom>
          <a:solidFill>
            <a:schemeClr val="accent1">
              <a:alpha val="18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炭疽病有机防控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878263" y="1815926"/>
            <a:ext cx="5470218" cy="1182817"/>
          </a:xfrm>
          <a:prstGeom prst="roundRect">
            <a:avLst>
              <a:gd name="adj" fmla="val 15420"/>
            </a:avLst>
          </a:prstGeom>
          <a:solidFill>
            <a:srgbClr val="FFFFFF">
              <a:alpha val="100000"/>
            </a:srgbClr>
          </a:solidFill>
          <a:effectLst>
            <a:outerShdw blurRad="342900" dist="95250" dir="2700000">
              <a:schemeClr val="accent1">
                <a:alpha val="7000"/>
              </a:schemeClr>
            </a:outerShdw>
          </a:effectLst>
        </p:spPr>
      </p:sp>
      <p:sp>
        <p:nvSpPr>
          <p:cNvPr id="6" name="AutoShape 6"/>
          <p:cNvSpPr/>
          <p:nvPr/>
        </p:nvSpPr>
        <p:spPr>
          <a:xfrm>
            <a:off x="5872674" y="2048971"/>
            <a:ext cx="4196753" cy="71672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防控方法：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183027" y="2292775"/>
            <a:ext cx="229119" cy="2291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4297587" y="2407334"/>
            <a:ext cx="580677" cy="0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9"/>
          <p:cNvSpPr txBox="1"/>
          <p:nvPr/>
        </p:nvSpPr>
        <p:spPr>
          <a:xfrm>
            <a:off x="5070863" y="2156827"/>
            <a:ext cx="801810" cy="5010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01.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546311" y="3281225"/>
            <a:ext cx="5470218" cy="1182817"/>
          </a:xfrm>
          <a:prstGeom prst="roundRect">
            <a:avLst>
              <a:gd name="adj" fmla="val 15420"/>
            </a:avLst>
          </a:prstGeom>
          <a:solidFill>
            <a:srgbClr val="FFFFFF">
              <a:alpha val="100000"/>
            </a:srgbClr>
          </a:solidFill>
          <a:effectLst>
            <a:outerShdw blurRad="342900" dist="95250" dir="2700000">
              <a:schemeClr val="accent1">
                <a:alpha val="7000"/>
              </a:schemeClr>
            </a:outerShdw>
          </a:effectLst>
        </p:spPr>
      </p:sp>
      <p:sp>
        <p:nvSpPr>
          <p:cNvPr id="11" name="AutoShape 11"/>
          <p:cNvSpPr/>
          <p:nvPr/>
        </p:nvSpPr>
        <p:spPr>
          <a:xfrm>
            <a:off x="6540722" y="3514270"/>
            <a:ext cx="4196753" cy="71672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抗病品种选择：选用抗病品种，减少病害发生。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851075" y="3758074"/>
            <a:ext cx="229119" cy="2291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3" name="Connector 13"/>
          <p:cNvCxnSpPr/>
          <p:nvPr/>
        </p:nvCxnSpPr>
        <p:spPr>
          <a:xfrm>
            <a:off x="4965634" y="3872633"/>
            <a:ext cx="580677" cy="0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4"/>
          <p:cNvSpPr txBox="1"/>
          <p:nvPr/>
        </p:nvSpPr>
        <p:spPr>
          <a:xfrm>
            <a:off x="5738814" y="3631651"/>
            <a:ext cx="80200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02.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887594" y="4746525"/>
            <a:ext cx="5470218" cy="1182817"/>
          </a:xfrm>
          <a:prstGeom prst="roundRect">
            <a:avLst>
              <a:gd name="adj" fmla="val 16741"/>
            </a:avLst>
          </a:prstGeom>
          <a:solidFill>
            <a:srgbClr val="FFFFFF">
              <a:alpha val="100000"/>
            </a:srgbClr>
          </a:solidFill>
          <a:effectLst>
            <a:outerShdw blurRad="342900" dist="95250" dir="2700000">
              <a:schemeClr val="accent1">
                <a:alpha val="7000"/>
              </a:schemeClr>
            </a:outerShdw>
          </a:effectLst>
        </p:spPr>
      </p:sp>
      <p:sp>
        <p:nvSpPr>
          <p:cNvPr id="16" name="AutoShape 16"/>
          <p:cNvSpPr/>
          <p:nvPr/>
        </p:nvSpPr>
        <p:spPr>
          <a:xfrm>
            <a:off x="5882004" y="4979569"/>
            <a:ext cx="4196753" cy="716727"/>
          </a:xfrm>
          <a:prstGeom prst="rect">
            <a:avLst/>
          </a:prstGeom>
          <a:noFill/>
        </p:spPr>
        <p:txBody>
          <a:bodyPr vert="horz" wrap="square" lIns="68770" tIns="68770" rIns="34385" bIns="68770" rtlCol="0" anchor="ctr" anchorCtr="0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田园清洁：收获后及时处理病残体，深翻土地，减少病原菌越冬数量。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192357" y="5223374"/>
            <a:ext cx="229119" cy="22911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8" name="Connector 18"/>
          <p:cNvCxnSpPr/>
          <p:nvPr/>
        </p:nvCxnSpPr>
        <p:spPr>
          <a:xfrm>
            <a:off x="4306917" y="5337933"/>
            <a:ext cx="580677" cy="0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9"/>
          <p:cNvSpPr txBox="1"/>
          <p:nvPr/>
        </p:nvSpPr>
        <p:spPr>
          <a:xfrm>
            <a:off x="5080096" y="5096951"/>
            <a:ext cx="802005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03.</a:t>
            </a:r>
            <a:endParaRPr lang="en-US" sz="24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2513" y="2584063"/>
            <a:ext cx="2513821" cy="2513821"/>
          </a:xfrm>
          <a:prstGeom prst="ellipse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94501" y="3406174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794501" y="4965378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炭疽病有机防控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94501" y="1846969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2068768" y="3863226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播种前对种子进行消毒处理，杀灭种子所带病菌。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68768" y="3326364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571797" y="2304163"/>
            <a:ext cx="3260078" cy="4324438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26659" r="26659"/>
          <a:stretch>
            <a:fillRect/>
          </a:stretch>
        </p:blipFill>
        <p:spPr>
          <a:xfrm>
            <a:off x="7447868" y="1371325"/>
            <a:ext cx="3871159" cy="4664642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083690" y="2109436"/>
            <a:ext cx="427271" cy="42727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1" name="Freeform 11"/>
          <p:cNvSpPr/>
          <p:nvPr/>
        </p:nvSpPr>
        <p:spPr>
          <a:xfrm>
            <a:off x="1070766" y="3682439"/>
            <a:ext cx="453118" cy="45311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2" name="Freeform 12"/>
          <p:cNvSpPr/>
          <p:nvPr/>
        </p:nvSpPr>
        <p:spPr>
          <a:xfrm>
            <a:off x="1078579" y="5249456"/>
            <a:ext cx="437493" cy="4374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3" name="TextBox 13"/>
          <p:cNvSpPr txBox="1"/>
          <p:nvPr/>
        </p:nvSpPr>
        <p:spPr>
          <a:xfrm>
            <a:off x="2068768" y="2286627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实行轮作，避免连作，减少土壤中病原菌的积累。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068768" y="1749764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068768" y="5350581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发病初期及时喷洒杀菌剂，如多菌灵、甲基托布津等，控制病害发展。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68768" y="481371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1547" y="2062970"/>
            <a:ext cx="8023985" cy="3467154"/>
          </a:xfrm>
          <a:prstGeom prst="roundRect">
            <a:avLst>
              <a:gd name="adj" fmla="val 5952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</p:spPr>
      </p:sp>
      <p:sp>
        <p:nvSpPr>
          <p:cNvPr id="4" name="AutoShape 4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11827" y="1638423"/>
            <a:ext cx="3570514" cy="431624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02100" y="2361606"/>
            <a:ext cx="6163685" cy="2869882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75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识别特征</a:t>
            </a:r>
            <a:endParaRPr lang="en-US" sz="1575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丝黑穗病又称“黑疱”，主要为害穗部。病株比健株矮小，叶色浓绿，孕穗期旗叶直挺。剥开苞叶可见幼穗病变成白色棒状物，随后病变部分逐渐膨大，内部由白变黑，并从苞叶中伸出，最后白色表皮破裂，散出黑粉状物。</a:t>
            </a:r>
            <a:endParaRPr lang="en-US" sz="157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丝黑穗病（乌米）关键防控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42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丝黑穗病（乌米）关键防控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78970" y="1999471"/>
            <a:ext cx="677689" cy="677887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1524708" y="1935764"/>
            <a:ext cx="4062317" cy="881501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防控方法：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8970" y="1999471"/>
            <a:ext cx="677689" cy="67788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2600" b="1">
                <a:solidFill>
                  <a:srgbClr val="FDFE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1</a:t>
            </a:r>
            <a:endParaRPr lang="en-US" sz="2600" b="1">
              <a:solidFill>
                <a:srgbClr val="FDFE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78970" y="3307251"/>
            <a:ext cx="677689" cy="677887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1524708" y="3243544"/>
            <a:ext cx="4062317" cy="881501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轮作：实行轮作，避免连作，减少土壤中病原菌的积累。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78970" y="3307251"/>
            <a:ext cx="677689" cy="67788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2600" b="1">
                <a:solidFill>
                  <a:srgbClr val="FDFE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</a:t>
            </a:r>
            <a:endParaRPr lang="en-US" sz="2600" b="1">
              <a:solidFill>
                <a:srgbClr val="FDFE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78970" y="4615031"/>
            <a:ext cx="677689" cy="677887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524708" y="4551324"/>
            <a:ext cx="4062317" cy="881501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病残体处理：病区高粱收获后，对秸秆进行集中烧毁或堆沤高温发酵，消除病残体。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78970" y="4615031"/>
            <a:ext cx="677689" cy="677887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2600" b="1">
                <a:solidFill>
                  <a:srgbClr val="FDFE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3</a:t>
            </a:r>
            <a:endParaRPr lang="en-US" sz="2600" b="1">
              <a:solidFill>
                <a:srgbClr val="FDFE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l="34385" r="34385"/>
          <a:stretch>
            <a:fillRect/>
          </a:stretch>
        </p:blipFill>
        <p:spPr>
          <a:xfrm>
            <a:off x="9120803" y="1131384"/>
            <a:ext cx="2522220" cy="538429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61637" y="1131384"/>
            <a:ext cx="2522332" cy="538415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342" r="12342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2606" y="194787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使用1%石灰水45～55℃温水浸种消毒杀菌，减少种子带菌。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种子处理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82606" y="371297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在“乌米”出现且尚未破裂散粉前及时拔除病株，并带出田外集中深埋或烧毁。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拔除病株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2606" y="537710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使用腐熟的有机肥，避免使用未腐熟肥料，减少病原菌传播。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土壤与肥料管理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丝黑穗病（乌米）关键防控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4" name="AutoShape 14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AutoShape 15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500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有机高粱常见虫害防治</a:t>
            </a:r>
            <a:endParaRPr lang="en-US" sz="4500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蚜虫生物防治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673" y="1749339"/>
            <a:ext cx="10118200" cy="415725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利用天敌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蚜虫的天敌包括瓢虫、草蛉、食蚜蝇等，这些天敌能够有效控制蚜虫的数量。在高粱田中增加天敌的种群数量，如通过人工释放天敌昆虫或种植天敌寄主植物，可以显著减少蚜虫的危害。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生物农药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使用生物农药如阿维菌素、苦参碱等，这些农药对蚜虫有较好的防治效果，且对环境友好，不易产生抗药性。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通过合理密植、及时清除田间杂草、保持田间通风透光等措施，可以破坏蚜虫的生存环境，减少其发生量。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利用蚜虫的趋黄性，在田间设置黄板诱杀蚜虫成虫，可有效降低蚜虫密度。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1805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1006549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871805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006549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481317" y="1837630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616062" y="1972374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6481317" y="403747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616062" y="417222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630030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天敌利用：螟虫的天敌包括赤眼蜂、茧蜂等寄生性天敌和蜘蛛、步甲等捕食性天敌。通过保护和利用这些天敌，可以有效控制螟虫的数量。例如，在高粱抽穗期释放赤眼蜂，可以显著减少玉米螟的危害。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43811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生物防治：使用生物农药如苏云金杆菌（Bt）制剂，对螟虫有较好的防治效果。Bt制剂是一种细菌杀虫剂，对环境和人畜无害，且不易产生抗药性。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20122" y="3927229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物理防治：利用螟虫的趋光性，在田间设置杀虫灯诱杀成虫，可有效降低螟虫的发生量。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06341" y="1754944"/>
            <a:ext cx="3905833" cy="18394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农业措施：合理轮作、间作套种等农业措施可以破坏螟虫的生存环境，减少其发生量。同时，及时清除田间残株败叶，减少螟虫的越冬场所。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螟虫生态调控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3186" y="2189088"/>
            <a:ext cx="256222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土壤处理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3186" y="2700366"/>
            <a:ext cx="2562225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在播种前对土壤进行深翻晒垡，可以破坏地下害虫的生存环境，减少其发生量。同时，使用辛硫磷等药剂进行土壤处理，可有效杀灭地下害虫。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8956" y="2815680"/>
            <a:ext cx="255270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药剂拌种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68956" y="3326958"/>
            <a:ext cx="2562225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使用辛硫磷、吡虫啉等药剂进行种子处理，可有效防治蛴螬、地老虎等地下害虫对种子的危害。拌种方法是将药剂稀释后均匀喷洒在种子上，然后堆闷一段时间再进行播种。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0873" y="2189088"/>
            <a:ext cx="2609850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60873" y="2700366"/>
            <a:ext cx="2609850" cy="24955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合理轮作、间作套种等农业措施可以破坏地下害虫的生存环境，减少其发生量。同时，及时清除田间杂草，减少地下害虫的寄主植物。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4053" y="2815680"/>
            <a:ext cx="2657475" cy="695325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物理防治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54053" y="3326958"/>
            <a:ext cx="2653383" cy="250131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利用地下害虫的趋湿性，在田间设置诱虫陷阱，如糖醋液诱杀地老虎成虫，可有效降低地下害虫的密度。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 rot="-10800000">
            <a:off x="795939" y="1705112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-10800000">
            <a:off x="3539937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rot="10800000">
            <a:off x="6323866" y="1710499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rot="-10800000">
            <a:off x="9134415" y="2318847"/>
            <a:ext cx="571500" cy="571500"/>
          </a:xfrm>
          <a:prstGeom prst="teardrop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地下害虫综合防治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6874" y="1721024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0872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84801" y="171049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995350" y="2349279"/>
            <a:ext cx="849630" cy="55558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731" y="95505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3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83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6164" y="2477479"/>
            <a:ext cx="5948047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425" b="1">
                <a:solidFill>
                  <a:srgbClr val="152815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病虫害防治的整合策略与标准</a:t>
            </a:r>
            <a:endParaRPr lang="en-US" sz="4425" b="1">
              <a:solidFill>
                <a:srgbClr val="152815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46164" y="4668548"/>
            <a:ext cx="3135630" cy="5953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CHAPTER</a:t>
            </a:r>
            <a:endParaRPr lang="en-US" sz="24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73355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4008100" y="179904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636726" y="1463721"/>
            <a:ext cx="6886575" cy="76590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有机防控措施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636726" y="2046214"/>
            <a:ext cx="6891292" cy="98203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采用抗病品种、合理轮作、科学密植、中耕除草等农业防治手段，减少化学农药的使用。同时，利用害虫天敌、生物农药等生态调控方法，维护生态平衡。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667" r="16667"/>
          <a:stretch>
            <a:fillRect/>
          </a:stretch>
        </p:blipFill>
        <p:spPr>
          <a:xfrm>
            <a:off x="-1061158" y="1741145"/>
            <a:ext cx="4421505" cy="4421505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873355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4008100" y="351937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636726" y="3182098"/>
            <a:ext cx="6886575" cy="76980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常规种植防控体系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873355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4008100" y="5239698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636726" y="4920230"/>
            <a:ext cx="6886575" cy="734184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两者结合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有机与常规种植防控体系整合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636726" y="3789081"/>
            <a:ext cx="6891292" cy="98203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结合化学农药的使用，对高粱的主要病虫害进行精准防控。在关键生育期，如苗期、拔节期、抽穗期等，根据病虫害预测预报，及时采取防治措施。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36726" y="5471644"/>
            <a:ext cx="6891292" cy="98203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根据酿酒高粱的生长特性和病虫害发生规律，将有机防控措施与常规种植防控体系有机结合，形成一套科学、合理、高效的防控体系。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4963" y="203417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遵循国家及地方关于农作物病虫害防治的相关标准和规范，如《农作物病虫害防治条例》、《高粱病虫害防治技术规程》等。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4963" y="157583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引用标准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3530045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积极引进和推广最新的植保技术，如无人机施药、智能化监测预警系统等，提高病虫害防治的精准度和效率。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071702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最新植保技术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5118981"/>
            <a:ext cx="5829300" cy="7810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定期对种植户进行病虫害防治技术培训，提高他们的防控意识和技能水平。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4660638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技术培训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引用标准与最新植保技术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62463" y="2088071"/>
            <a:ext cx="3267075" cy="3267075"/>
          </a:xfrm>
          <a:prstGeom prst="ellipse">
            <a:avLst/>
          </a:prstGeom>
          <a:ln w="57150">
            <a:solidFill>
              <a:schemeClr val="accent1"/>
            </a:solidFill>
            <a:prstDash val="solid"/>
          </a:ln>
        </p:spPr>
      </p:pic>
      <p:sp>
        <p:nvSpPr>
          <p:cNvPr id="3" name="TextBox 3"/>
          <p:cNvSpPr txBox="1"/>
          <p:nvPr/>
        </p:nvSpPr>
        <p:spPr>
          <a:xfrm>
            <a:off x="539110" y="2972036"/>
            <a:ext cx="3314231" cy="64799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数据收集与分析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059848" y="1716027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对防控措施的实施效果进行评估，及时发现问题并进行调整优化。同时，建立防控效果反馈机制，鼓励种植户积极提出意见和建议。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59848" y="1097369"/>
            <a:ext cx="3314231" cy="62295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96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效果评估与反馈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059848" y="4019931"/>
            <a:ext cx="3314231" cy="547835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技术创新与研发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59848" y="4565142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鼓励科研机构和企业加强技术创新与研发，开发出更加高效、环保的病虫害防治技术和产品。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39110" y="3620031"/>
            <a:ext cx="3314231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建立病虫害监测预警系统，定期收集和分析病虫害发生数据，为防控决策提供科学依据。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病虫害防治的持续改进与优化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增加农民收入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通过提高酿酒高粱的产量和质量，可以增加农民的收入来源，改善他们的生活条件。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保障高粱产量与质量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通过有效的病虫害防治措施，可以显著减少病虫害对酿酒高粱产量和质量的影响，提高种植效益。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促进可持续农业发展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采用有机与常规种植防控体系整合的方法，有助于减少化学农药的使用量，降低环境污染风险，促进可持续农业发展。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5775" cy="628650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提升酿酒品质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750" cy="12096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健康的酿酒高粱原料是酿造高品质酒的基础。通过有效的病虫害防治措施，可以确保酿酒高粱的品质优良，为酿造高品质酒提供有力保障。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酿酒高粱病虫害防治的意义与价值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1105" y="1748640"/>
            <a:ext cx="6988435" cy="164915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96000"/>
              </a:lnSpc>
            </a:pPr>
            <a:r>
              <a:rPr lang="en-US" sz="92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2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6355" y="3336110"/>
            <a:ext cx="3123730" cy="7161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000" b="1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3000" b="1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1431"/>
      </a:dk1>
      <a:lt1>
        <a:srgbClr val="FEFEFF"/>
      </a:lt1>
      <a:dk2>
        <a:srgbClr val="001431"/>
      </a:dk2>
      <a:lt2>
        <a:srgbClr val="E9EEF8"/>
      </a:lt2>
      <a:accent1>
        <a:srgbClr val="1A36E5"/>
      </a:accent1>
      <a:accent2>
        <a:srgbClr val="1A36E5"/>
      </a:accent2>
      <a:accent3>
        <a:srgbClr val="9F73EB"/>
      </a:accent3>
      <a:accent4>
        <a:srgbClr val="53A5FF"/>
      </a:accent4>
      <a:accent5>
        <a:srgbClr val="6991E0"/>
      </a:accent5>
      <a:accent6>
        <a:srgbClr val="9EA2D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3405</Words>
  <Application>WPS 演示</Application>
  <PresentationFormat>On-screen Show (4:3)</PresentationFormat>
  <Paragraphs>323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隋Princess</cp:lastModifiedBy>
  <cp:revision>2</cp:revision>
  <dcterms:created xsi:type="dcterms:W3CDTF">2006-08-16T00:00:00Z</dcterms:created>
  <dcterms:modified xsi:type="dcterms:W3CDTF">2025-03-24T15:46:29Z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DABAF6B27B5743639050985BAD4CB92E_12</vt:lpwstr>
  </property>
  <property fmtid="{D5CDD505-2E9C-101B-9397-08002B2CF9AE}" pid="3" name="KSOProductBuildVer">
    <vt:lpwstr>2052-12.1.0.20305</vt:lpwstr>
  </property>
</Properties>
</file>