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embeddedFontLst>
    <p:embeddedFont>
      <p:font typeface="Noto Sans SC" panose="020B0200000000000000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zh-CN" alt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第八章</a:t>
            </a:r>
            <a:r>
              <a:rPr lang="en-US" altLang="zh-CN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 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酿酒高粱育苗技术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育苗前种子处理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撒播育苗技术流程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营养块育苗技术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营养球育苗操作规范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漂盘育苗技术要点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育苗前种子处理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33355" y="2120356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晒种是提高种子活力和发芽率的重要步骤。播种前，应将种子在日光下晒种2-3天，甚至可长达10天。晒种有助于种子打破休眠，增强对水分和空气的渗透性，提高酶的活性，促进种子快速吸胀和发芽。晒种后的种子发芽快，出苗整齐，并可提前出土1-2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33355" y="1579345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晒种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33355" y="469895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种是为了淘汰瘦小、损伤、虫蛀和霉变的种子，选出粒大饱满、外观光滑且有光泽的籽粒。选种方法包括风选和筛选，风选可用风车或簸箕将枇子、虫蛀等籽粒扇掉，筛选则使用3.5毫米-4毫米孔径的筛子筛去小粒种子。选种后，种子发芽率更高，出苗整齐一致，有利于培育壮苗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33355" y="415794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587997" y="4238210"/>
            <a:ext cx="939495" cy="93949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1587997" y="1592132"/>
            <a:ext cx="939495" cy="93949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Freeform 8"/>
          <p:cNvSpPr/>
          <p:nvPr/>
        </p:nvSpPr>
        <p:spPr>
          <a:xfrm>
            <a:off x="1794154" y="4444368"/>
            <a:ext cx="527181" cy="52718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w="304800" h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DFCFC">
              <a:alpha val="100000"/>
            </a:srgbClr>
          </a:solidFill>
        </p:spPr>
      </p:sp>
      <p:sp>
        <p:nvSpPr>
          <p:cNvPr id="9" name="Freeform 9"/>
          <p:cNvSpPr/>
          <p:nvPr/>
        </p:nvSpPr>
        <p:spPr>
          <a:xfrm>
            <a:off x="1853309" y="1857445"/>
            <a:ext cx="408870" cy="4088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DFCFC">
              <a:alpha val="100000"/>
            </a:srgbClr>
          </a:solidFill>
        </p:spPr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晒种与选种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543457" y="1876457"/>
            <a:ext cx="3105086" cy="3105086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797329" y="1537698"/>
            <a:ext cx="3467100" cy="8191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消毒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7329" y="2317141"/>
            <a:ext cx="3467100" cy="3438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为了防治高粱黑穗病和其它病害，种子在播种前需要进行消毒处理。常用的消毒方法有药剂拌种，如用相当于种子重量0.3%的五氯硝基苯或用种子重量0.7%的0.5%萎锈灵粉拌种。防治地下害虫可用50%氯丹乳剂或40%乐果乳剂稀释后拌种。拌种后堆闷4小时，晒干后即可播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36144" y="1537698"/>
            <a:ext cx="3467100" cy="8191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包衣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936144" y="2317141"/>
            <a:ext cx="3467100" cy="3438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包衣是一种综合性的种子处理方法，既能防病治虫，又能促进种子萌发和幼苗生长。包衣剂通常包含杀菌剂、杀虫剂、生长调节剂等成分，能够阻断第一根芽的生长并促进壮苗早日出土。包衣后的种子在播种前需确保处理得当，避免药剂残留对幼苗造成伤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503755" y="2836755"/>
            <a:ext cx="1184490" cy="118449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消毒与包衣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7422" y="1416260"/>
            <a:ext cx="10787368" cy="4757506"/>
          </a:xfrm>
          <a:custGeom>
            <a:avLst/>
            <a:gdLst/>
            <a:ahLst/>
            <a:cxnLst/>
            <a:rect l="l" t="t" r="r" b="b"/>
            <a:pathLst>
              <a:path w="8427632" h="3716802">
                <a:moveTo>
                  <a:pt x="0" y="0"/>
                </a:moveTo>
                <a:lnTo>
                  <a:pt x="7963031" y="0"/>
                </a:lnTo>
                <a:quadBezTo>
                  <a:pt x="8427632" y="0"/>
                  <a:pt x="8427632" y="464600"/>
                </a:quadBezTo>
                <a:lnTo>
                  <a:pt x="8427632" y="3716802"/>
                </a:lnTo>
                <a:lnTo>
                  <a:pt x="464600" y="3716802"/>
                </a:lnTo>
                <a:quadBezTo>
                  <a:pt x="0" y="3716802"/>
                  <a:pt x="0" y="3252201"/>
                </a:quadBez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cxnSp>
        <p:nvCxnSpPr>
          <p:cNvPr id="3" name="Connector 3"/>
          <p:cNvCxnSpPr/>
          <p:nvPr/>
        </p:nvCxnSpPr>
        <p:spPr>
          <a:xfrm>
            <a:off x="6069242" y="1732467"/>
            <a:ext cx="0" cy="4116499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1220993" y="2698044"/>
            <a:ext cx="421957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于符合有机标准的高粱生产，种子处理需遵循有机农业的原则。晒种和选种同样适用，而消毒和包衣则需使用有机认证的生物农药或天然物质。例如，可用1-2%石灰水浸种1-2小时，再用%广枯宁水剂浸泡10～12小时，待种子吸胀后捞起滤干备用。这种方法既能有效防治病害，又能保证高粱产品的有机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34774" y="1926391"/>
            <a:ext cx="4276725" cy="7239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有机认证种子处理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667160" y="2698044"/>
            <a:ext cx="4219575" cy="2819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有机高粱育苗过程中，土壤处理也至关重要。育苗地应选用肥沃、平坦、土质松散的休闲地，并施足基肥。土壤处理可包括深耕、松土、施肥等措施，以改善土壤结构，提高土壤肥力，为高粱种子的萌发和幼苗生长提供良好的环境条件。同时，应避免使用化学合成肥料和农药，确保高粱产品的有机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644365" y="1926391"/>
            <a:ext cx="4314825" cy="7239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有机认证土壤处理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有机认证处理方法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撒播育苗技术流程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5556" b="5556"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苗床准备及要求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在播种前半个月左右，需对苗床进行深翻整平，除去杂草和石块，每平方米苗床地施用腐熟优质有机肥3～5kg，再整细整平，让其自然腐熟，以培肥土壤。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苗床面积计算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根据大田面积，按1∶30至1∶40的苗床大田比，计算所需苗床面积，确保有足够的苗床供种子发芽和幼苗生长。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选址要求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苗床地应选择水源方便、背风向阳、土壤肥沃、无化学污染的砂壤土。土层深厚、肥沃、地势平坦、排水良好的熟地是理想的育苗地，以确保高粱种子的健康生长。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播种操作规范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83022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94132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4132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，需对种子进行严格筛选，淘汰不良种子。然后，将种子晒2～3天，以提高发芽率。精选后的种子可用0.1%的磷酸二氢钾溶液或用3%广枯宁水剂浸泡12～14小时，其间换水1～2次，待种子吸胀后捞起滤干，催芽至粉嘴播种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90239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83022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375596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586705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86705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将处理好的种子均匀撒播在苗床上，尽量稀播，避免种子堆积。播种后，用细土覆盖种子，厚度约为0.5cm，以保持土壤湿度和温度。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682812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375596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68169" y="2078944"/>
            <a:ext cx="3279719" cy="3992702"/>
          </a:xfrm>
          <a:prstGeom prst="roundRect">
            <a:avLst>
              <a:gd name="adj" fmla="val 908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379279" y="2686240"/>
            <a:ext cx="2857500" cy="6191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播种时间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79279" y="3193658"/>
            <a:ext cx="2857500" cy="264184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高粱的播种时间因品种和地区而异。通常，在土壤温度稳定在10℃以上，且持续10天以上时即可进行播种。低海拔地区一般在3月上、中旬播种，高海拔地区则适当推迟。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475386" y="1711710"/>
            <a:ext cx="734467" cy="734467"/>
          </a:xfrm>
          <a:prstGeom prst="round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8168169" y="1683380"/>
            <a:ext cx="1348901" cy="79112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0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700000">
            <a:off x="1177078" y="4785265"/>
            <a:ext cx="998125" cy="998125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 rot="2700000">
            <a:off x="6463760" y="4785265"/>
            <a:ext cx="998125" cy="998125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 rot="2700000">
            <a:off x="1177078" y="2234565"/>
            <a:ext cx="998125" cy="996029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1415156" y="2436781"/>
            <a:ext cx="521970" cy="520922"/>
          </a:xfrm>
          <a:custGeom>
            <a:avLst/>
            <a:gdLst/>
            <a:ahLst/>
            <a:cxnLst/>
            <a:rect l="l" t="t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</a:path>
              <a:path w="376" h="376"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</a:path>
              <a:path w="376" h="376"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</a:path>
              <a:path w="376" h="376"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</a:path>
              <a:path w="376" h="376"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 rot="2700000">
            <a:off x="6463760" y="2229898"/>
            <a:ext cx="998125" cy="998125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7" name="Freeform 7"/>
          <p:cNvSpPr/>
          <p:nvPr/>
        </p:nvSpPr>
        <p:spPr>
          <a:xfrm>
            <a:off x="6651498" y="2429828"/>
            <a:ext cx="622649" cy="637223"/>
          </a:xfrm>
          <a:custGeom>
            <a:avLst/>
            <a:gdLst/>
            <a:ahLst/>
            <a:cxnLst/>
            <a:rect l="l" t="t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</a:path>
              <a:path w="417" h="426"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</a:path>
              <a:path w="417" h="426"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</a:path>
              <a:path w="417" h="426"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</a:path>
              <a:path w="417" h="426"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2528401" y="160781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保温保湿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28401" y="429414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匀苗除草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924964" y="1607814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揭膜炼苗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924964" y="4294142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528401" y="2149661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播种后，需立即覆盖地膜，以保温保湿，促进种子发芽。在出苗前，需保持土壤湿润，避免土壤过于干燥影响种子发芽。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28401" y="4807414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在幼苗长至二叶一心时，需进行匀苗除草工作，拔除病弱苗和杂草，保持苗床整洁，促进幼苗健康生长。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924964" y="2149661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当幼苗长至一叶一心时，需适时揭膜炼苗，以提高幼苗的抗逆性。揭膜时，需根据天气情况灵活掌握，避免幼苗遭受冻害或热害。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924964" y="4807414"/>
            <a:ext cx="2931336" cy="165484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在育苗过程中，需密切关注幼苗的生长情况，及时发现并防治病虫害。可使用生物农药或低毒农药进行防治，避免使用高毒农药对幼苗造成伤害。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播种管理要点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335670" y="5076587"/>
            <a:ext cx="680942" cy="415480"/>
          </a:xfrm>
          <a:custGeom>
            <a:avLst/>
            <a:gdLst/>
            <a:ahLst/>
            <a:cxnLst/>
            <a:rect l="l" t="t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</a:path>
              <a:path w="400" h="244"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8" name="Freeform 18"/>
          <p:cNvSpPr/>
          <p:nvPr/>
        </p:nvSpPr>
        <p:spPr>
          <a:xfrm>
            <a:off x="6724412" y="5048536"/>
            <a:ext cx="476822" cy="475202"/>
          </a:xfrm>
          <a:custGeom>
            <a:avLst/>
            <a:gdLst/>
            <a:ahLst/>
            <a:cxnLst/>
            <a:rect l="l" t="t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</a:path>
              <a:path w="316" h="316"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营养块育苗技术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营养土配方与制作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土壤选择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育苗营养土应选用透气性好、质地疏松且肥沃的土壤。通常，田园土、腐叶土和河沙的混合比例可参考4:2:1进行配置，以达成理想的土壤条件。此外，应避免选择含有工业或农业污染的土壤。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有机质添加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有机质能有效改善土壤结构，提升其保水能力和透气性。腐叶土、堆肥以及动物粪便等都是优质的有机质选择。在配制营养土时，可加入适量已经腐熟的有机肥，如鸡粪或羊粪，以增强土壤的肥沃度。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化肥应用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化肥为苗木生长提供了必要的营养。尿素、三元复合肥等都是常见的育苗用肥。在配置营养土的过程中，可依据苗木的生长需求，适量混入化肥。但需注意，化肥施用量应合理控制，过量使用会导致土壤硬化和环境污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18468" b="36486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制作步骤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首先，将选定的土壤成分充分混合，确保营养土的均匀性。然后，在充分混合的土壤中，适量加入已腐熟的有机肥，并再次搅拌均匀。最后，依据苗木的生长需求，适量添加化肥至土壤中，并确保充分搅拌，使化肥均匀分布于土壤中。</a:t>
            </a:r>
            <a:endParaRPr lang="en-US" sz="150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营养土配方与制作</a:t>
            </a:r>
            <a:endParaRPr lang="en-US" sz="3000" b="1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4204" y="1693475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提高出苗率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4204" y="2171158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营养块育苗技术能够为高粱种子提供稳定、肥沃的生长环境，有助于提高出苗率。通过精确控制营养土的成分和比例，可以确保种子在萌发过程中获得充足的养分和水分。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4204" y="4384206"/>
            <a:ext cx="3000375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便于管理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7985" y="4852503"/>
            <a:ext cx="3000375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营养块育苗技术使得苗木在生长初期就能够形成独立的个体，便于进行管理和移栽。通过定期检查和调整营养块的湿度和养分含量，可以确保苗木的健康生长。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08705" y="1693475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促进根系发育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08705" y="2109711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营养块结构紧凑，能够紧密包裹种子和幼苗的根系，有助于促进根系的发育。同时，营养块中的有机质和化肥能够持续为根系提供养分，增强根系的吸收能力和抗逆性。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08705" y="4384206"/>
            <a:ext cx="3000749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减少病虫害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22486" y="4852503"/>
            <a:ext cx="3000749" cy="15522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营养块育苗技术通过合理控制土壤成分和湿度，有助于减少病虫害的发生。同时，营养块中的有机质和化肥能够增强苗木的免疫力，提高其对病虫害的抵抗能力。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技术优势分析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1" name="Group 11"/>
          <p:cNvGrpSpPr/>
          <p:nvPr/>
        </p:nvGrpSpPr>
        <p:grpSpPr>
          <a:xfrm rot="0">
            <a:off x="3381475" y="1147015"/>
            <a:ext cx="5406235" cy="5406235"/>
            <a:chOff x="3381475" y="1147015"/>
            <a:chExt cx="5406235" cy="5406235"/>
          </a:xfrm>
        </p:grpSpPr>
        <p:sp>
          <p:nvSpPr>
            <p:cNvPr id="12" name="AutoShape 12"/>
            <p:cNvSpPr/>
            <p:nvPr/>
          </p:nvSpPr>
          <p:spPr>
            <a:xfrm>
              <a:off x="3384818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6086264" y="3851804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4" name="AutoShape 14"/>
            <p:cNvSpPr/>
            <p:nvPr/>
          </p:nvSpPr>
          <p:spPr>
            <a:xfrm flipV="1">
              <a:off x="3381475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100000"/>
                </a:schemeClr>
              </a:solidFill>
              <a:prstDash val="solid"/>
            </a:ln>
          </p:spPr>
        </p:sp>
        <p:sp>
          <p:nvSpPr>
            <p:cNvPr id="15" name="AutoShape 15"/>
            <p:cNvSpPr/>
            <p:nvPr/>
          </p:nvSpPr>
          <p:spPr>
            <a:xfrm flipH="1" flipV="1">
              <a:off x="6082921" y="1147015"/>
              <a:ext cx="2701446" cy="2701446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54032">
              <a:solidFill>
                <a:schemeClr val="accent1">
                  <a:alpha val="30000"/>
                </a:schemeClr>
              </a:solidFill>
              <a:prstDash val="solid"/>
            </a:ln>
          </p:spPr>
        </p:sp>
      </p:grpSp>
      <p:sp>
        <p:nvSpPr>
          <p:cNvPr id="16" name="Freeform 16"/>
          <p:cNvSpPr/>
          <p:nvPr/>
        </p:nvSpPr>
        <p:spPr>
          <a:xfrm>
            <a:off x="5878869" y="3640582"/>
            <a:ext cx="433809" cy="43380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33355" y="2120356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块育苗技术适用于各种土壤类型和气候条件下的高粱育苗工作。尤其在中高海拔地区，由于早春气温回升慢、季节性干旱频发等因素，直播育苗难度较大，而营养块育苗技术则能够有效解决这些问题。此外，营养块育苗技术还适用于规模化、集约化的高粱生产模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33355" y="1579345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适用场景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33355" y="4698953"/>
            <a:ext cx="7382690" cy="15314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虽然营养块育苗技术具有诸多优势，但也存在一些限制因素。例如，营养块的制作需要一定的技术和设备支持，对于小型农户来说可能存在一定的难度。此外，营养块育苗技术对于土壤成分和湿度的控制要求较高，需要农户具备一定的管理经验和技术水平。同时，营养块育苗技术的成本相对较高，需要农户在投入和产出之间进行权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33355" y="4157942"/>
            <a:ext cx="7382690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限制因素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587997" y="4238210"/>
            <a:ext cx="939495" cy="93949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1587997" y="1592132"/>
            <a:ext cx="939495" cy="93949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Freeform 8"/>
          <p:cNvSpPr/>
          <p:nvPr/>
        </p:nvSpPr>
        <p:spPr>
          <a:xfrm>
            <a:off x="1794154" y="4444368"/>
            <a:ext cx="527181" cy="52718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w="304800" h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DFCFC">
              <a:alpha val="100000"/>
            </a:srgbClr>
          </a:solidFill>
        </p:spPr>
      </p:sp>
      <p:sp>
        <p:nvSpPr>
          <p:cNvPr id="9" name="Freeform 9"/>
          <p:cNvSpPr/>
          <p:nvPr/>
        </p:nvSpPr>
        <p:spPr>
          <a:xfrm>
            <a:off x="1853309" y="1857445"/>
            <a:ext cx="408870" cy="4088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DFCFC">
              <a:alpha val="100000"/>
            </a:srgbClr>
          </a:solidFill>
        </p:spPr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适用场景与限制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营养球育苗操作规范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827" y="3965546"/>
            <a:ext cx="12193201" cy="28924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营养球制作与播种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4850" y="1462587"/>
            <a:ext cx="11082301" cy="3064715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5" name="TextBox 5"/>
          <p:cNvSpPr txBox="1"/>
          <p:nvPr/>
        </p:nvSpPr>
        <p:spPr>
          <a:xfrm>
            <a:off x="962451" y="1830245"/>
            <a:ext cx="10267099" cy="2329399"/>
          </a:xfrm>
          <a:prstGeom prst="rect">
            <a:avLst/>
          </a:prstGeom>
        </p:spPr>
        <p:txBody>
          <a:bodyPr vert="horz" wrap="square" lIns="57150" tIns="123825" rIns="57150" bIns="123825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营养土配比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营养球育苗的关键在于营养土的配制。一般采用农家肥与细土以1:1的比例混合，充分发酵腐熟后使用。营养土应具备良好的透气性和保水性，同时富含有机质和矿物质，以满足高粱幼苗生长的需求。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营养球制作</a:t>
            </a:r>
            <a:endParaRPr lang="en-US" sz="13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350">
                <a:solidFill>
                  <a:srgbClr val="001431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配制好的营养土加水调湿，以手捏成团、落地即散为宜。然后，用手或模具将营养土制成直径约5厘米的球状，确保营养球表面平整，无裂痕。制作好的营养球应整齐摆放在苗床内，球与球之间保持适当间距，以便于幼苗生长和管理。</a:t>
            </a:r>
            <a:endParaRPr lang="en-US" sz="1350">
              <a:solidFill>
                <a:srgbClr val="001431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65057" y="1844815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播种时机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前，应对种子进行严格筛选，选择籽粒饱满、无病虫害的种子。播种时，将处理好的种子播入营养球中央，每个营养球播种2～3粒种子，然后覆盖一层薄土，厚度约0.5厘米。播种后，应立即浇水，保持土壤湿润，以促进种子发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覆盖与保温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在播种后，为了保持苗床温度和湿度，促进种子快速发芽，应覆盖一层塑料薄膜。薄膜应紧贴苗床表面，四周用土压实，以防风吹。同时，应根据天气情况适时揭膜通风，避免高温烧苗。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98000"/>
          </a:blip>
          <a:srcRect l="28833" r="28833"/>
          <a:stretch>
            <a:fillRect/>
          </a:stretch>
        </p:blipFill>
        <p:spPr>
          <a:xfrm>
            <a:off x="665674" y="1468856"/>
            <a:ext cx="4857392" cy="4857392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营养球制作与播种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595" r="16595"/>
          <a:stretch>
            <a:fillRect/>
          </a:stretch>
        </p:blipFill>
        <p:spPr>
          <a:xfrm>
            <a:off x="6822814" y="3719013"/>
            <a:ext cx="2701660" cy="2699124"/>
          </a:xfrm>
          <a:prstGeom prst="diamond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 t="16698" b="16698"/>
          <a:stretch>
            <a:fillRect/>
          </a:stretch>
        </p:blipFill>
        <p:spPr>
          <a:xfrm>
            <a:off x="7719270" y="1064801"/>
            <a:ext cx="3836142" cy="3832540"/>
          </a:xfrm>
          <a:prstGeom prst="diamond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8874" y="1875949"/>
            <a:ext cx="5367290" cy="3901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水分管理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幼苗对水分需求较大，特别是在播种后至出苗前这段时间。因此，应保持苗床土壤湿润，及时浇水。浇水时，应采用细水长流的方式，避免冲刷营养球和种子。出苗后，应根据幼苗生长情况和天气情况适时浇水，保持土壤湿润但不过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光照管理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幼苗对光照有一定要求。在播种后至出苗前，应适当遮阴，避免阳光直射导致高温烧苗。出苗后，应逐渐增加光照时间，促进幼苗光合作用和生长发育。在光照不足的情况下，可采用人工补光措施，提高幼苗生长速度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管理与应用场景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64937" y="1269846"/>
            <a:ext cx="11062125" cy="5284580"/>
          </a:xfrm>
          <a:prstGeom prst="roundRect">
            <a:avLst>
              <a:gd name="adj" fmla="val 5846"/>
            </a:avLst>
          </a:prstGeom>
          <a:solidFill>
            <a:srgbClr val="FFFFFF">
              <a:alpha val="100000"/>
            </a:srgbClr>
          </a:solidFill>
          <a:effectLst>
            <a:outerShdw blurRad="342900">
              <a:srgbClr val="000000">
                <a:alpha val="7000"/>
              </a:srgbClr>
            </a:outerShdw>
          </a:effectLst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20635"/>
          <a:stretch>
            <a:fillRect/>
          </a:stretch>
        </p:blipFill>
        <p:spPr>
          <a:xfrm>
            <a:off x="772568" y="1701554"/>
            <a:ext cx="4421163" cy="442116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62971" y="2021953"/>
            <a:ext cx="5755563" cy="378036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粱幼苗期是病虫害易发期，应加强病虫害防治工作。可采用物理防治、生物防治和化学防治相结合的方法。物理防治包括人工捕杀、黄板诱虫等；生物防治包括利用天敌、生物制剂等；化学防治则应选择低毒、高效、环保的农药，并严格按照使用说明进行喷洒。</a:t>
            </a:r>
            <a:endParaRPr lang="en-US" sz="1425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应用场景</a:t>
            </a:r>
            <a:endParaRPr lang="en-US" sz="14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425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营养球育苗技术适用于各种土壤类型和气候条件，特别是在干旱、贫瘠或易积水地区具有显著优势。此外，该技术还广泛应用于酒用高粱、饲料高粱等作物的育苗过程中，为农业生产提供了有力支持。</a:t>
            </a:r>
            <a:endParaRPr lang="en-US" sz="1425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管理与应用场景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60913" y="1312852"/>
            <a:ext cx="7804501" cy="7620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1197254" y="5988003"/>
            <a:ext cx="10998321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TextBox 4"/>
          <p:cNvSpPr txBox="1"/>
          <p:nvPr/>
        </p:nvSpPr>
        <p:spPr>
          <a:xfrm>
            <a:off x="3560913" y="1927072"/>
            <a:ext cx="7804501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球育苗技术具有操作简单、成本低廉、育苗效果好等优点。该技术能够充分利用营养土中的养分和水分，促进种子快速发芽和幼苗生长。同时，营养球育苗还能够有效避免土壤连作障碍和病虫害的传播，提高作物产量和品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83473" y="3943665"/>
            <a:ext cx="7806355" cy="7620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劣势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83473" y="4571667"/>
            <a:ext cx="7806355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尽管营养球育苗技术具有诸多优点，但也存在一些不足之处。例如，在制作营养球过程中需要消耗大量人力和物力；在播种和管理过程中需要严格控制水分和光照条件，否则容易影响幼苗生长和品质；此外，在移栽过程中还需要注意保护幼苗根系和叶片不受损伤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>
            <a:off x="3574694" y="3297546"/>
            <a:ext cx="86142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优劣势分析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漂盘育苗技术要点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40619" y="1239230"/>
            <a:ext cx="3783578" cy="504477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设施要求与构建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195024" y="478701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5024" y="3018088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195024" y="1237957"/>
            <a:ext cx="701468" cy="55010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5259845" y="294547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材料选择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9845" y="3472246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池内铺垫0.18毫米聚氯乙烯塑料薄膜，以防渗漏；拱棚膜厚度0.02~0.03毫米，以利增温、保温、保湿。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199" y="4714408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环境调控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72199" y="5252378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漂浮育苗棚内的温度应控制在20~28℃之间，过高或过低都会影响出苗和生长。同时，需设置通风设施，如拱棚膜手摇卷扬机，以便在温度过高时及时通风降温。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2221" y="1165346"/>
            <a:ext cx="6286500" cy="695325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设施规格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72221" y="1692114"/>
            <a:ext cx="61245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漂盘育苗设施需根据移栽面积合理设计，如按移栽2亩地建一个池，长6米、宽1.5米、深0.2米，池底找水平，确保设施稳固且便于管理。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29608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3911804" y="478701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4629608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911804" y="3018088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4629608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911804" y="1237957"/>
            <a:ext cx="550104" cy="550104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4162763" y="482585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62763" y="3056920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62763" y="1276789"/>
            <a:ext cx="765990" cy="4724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漂盘规格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漂盘最好选用聚乙苯乙烯塑料泡沫制成的，要求质地轻、耐水泡、耐腐蚀，有一定机械强度，如外尺寸54034358毫米，单孔尺寸长宽27毫米、深50毫米，孔间距5毫米，每盘160孔穴。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漂盘选择与基质装填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5" name="Group 5"/>
          <p:cNvGrpSpPr/>
          <p:nvPr/>
        </p:nvGrpSpPr>
        <p:grpSpPr>
          <a:xfrm rot="0"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基质选择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育苗基质是漂浮育苗的关键原料，可选用基质厂生产的合格基质，也可用腐熟有机肥、土杂肥30%和疏松菜园土40%自行配制营养土代替，降低成本。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基质装填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装盘前先用育苗基质或自行配制好的营养土装满育苗盘孔穴，然后压实至2/3孔穴处，播种后再覆盖基质或营养土，确保孔穴内基质或营养土充实，不架空、不过紧。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</p:spPr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050898" y="1700108"/>
            <a:ext cx="906737" cy="906737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" name="TextBox 3"/>
          <p:cNvSpPr txBox="1"/>
          <p:nvPr/>
        </p:nvSpPr>
        <p:spPr>
          <a:xfrm>
            <a:off x="1008841" y="2806248"/>
            <a:ext cx="2990850" cy="6858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营养液配制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08841" y="3502453"/>
            <a:ext cx="2990850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育苗池灌清洁水，水层深度8厘米，每平方米水体加45%三元复合肥（N:P2O5:K2O为15:15:15）160克配成500倍的营养液。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657799" y="2806248"/>
            <a:ext cx="2990850" cy="6858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营养液调整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630237" y="3502453"/>
            <a:ext cx="2990850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根据高粱苗生长情况适时调整营养液浓度和种类，如有机生产基地可考虑用沼液作为营养液。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294808" y="2806248"/>
            <a:ext cx="2990850" cy="6858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病害防控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67246" y="3502453"/>
            <a:ext cx="2990850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在选种晒种后，使用合适剂量的种衣剂拌种，如25%粉锈宁可湿性粉剂，剂量控制在种子量的0.3%到0.5%范围内。同时，定期喷洒农药防治病虫害，如高效氯氟氰菊酯、吡虫啉等。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营养液管理与病害防控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2279744" y="1900379"/>
            <a:ext cx="468095" cy="46809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5687481" y="1700108"/>
            <a:ext cx="906737" cy="906737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2" name="AutoShape 12"/>
          <p:cNvSpPr/>
          <p:nvPr/>
        </p:nvSpPr>
        <p:spPr>
          <a:xfrm>
            <a:off x="9324065" y="1700108"/>
            <a:ext cx="906737" cy="906737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Freeform 13"/>
          <p:cNvSpPr/>
          <p:nvPr/>
        </p:nvSpPr>
        <p:spPr>
          <a:xfrm>
            <a:off x="5890183" y="1902809"/>
            <a:ext cx="501333" cy="50133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</a:path>
              <a:path w="304800" h="304800"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4" name="Freeform 14"/>
          <p:cNvSpPr/>
          <p:nvPr/>
        </p:nvSpPr>
        <p:spPr>
          <a:xfrm>
            <a:off x="9531194" y="1907238"/>
            <a:ext cx="492477" cy="492477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662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74316" y="3045252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100000">
                <a:schemeClr val="lt2">
                  <a:alpha val="100000"/>
                </a:schemeClr>
              </a:gs>
              <a:gs pos="0">
                <a:schemeClr val="lt1">
                  <a:alpha val="100000"/>
                </a:schemeClr>
              </a:gs>
            </a:gsLst>
            <a:lin ang="0"/>
          </a:gradFill>
        </p:spPr>
      </p:sp>
      <p:sp>
        <p:nvSpPr>
          <p:cNvPr id="3" name="AutoShape 3"/>
          <p:cNvSpPr/>
          <p:nvPr/>
        </p:nvSpPr>
        <p:spPr>
          <a:xfrm>
            <a:off x="1374316" y="4823279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</p:spPr>
      </p:sp>
      <p:sp>
        <p:nvSpPr>
          <p:cNvPr id="4" name="AutoShape 4"/>
          <p:cNvSpPr/>
          <p:nvPr/>
        </p:nvSpPr>
        <p:spPr>
          <a:xfrm>
            <a:off x="1374316" y="1267225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</p:spPr>
      </p:sp>
      <p:sp>
        <p:nvSpPr>
          <p:cNvPr id="5" name="AutoShape 5"/>
          <p:cNvSpPr/>
          <p:nvPr/>
        </p:nvSpPr>
        <p:spPr>
          <a:xfrm>
            <a:off x="987242" y="524634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1115389" y="5374489"/>
            <a:ext cx="553940" cy="55394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</a:path>
              <a:path w="304800" h="304800"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</a:path>
              <a:path w="304800" h="304800"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10373288" y="3468315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987242" y="1690288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Freeform 9"/>
          <p:cNvSpPr/>
          <p:nvPr/>
        </p:nvSpPr>
        <p:spPr>
          <a:xfrm>
            <a:off x="1171659" y="1892749"/>
            <a:ext cx="405314" cy="40531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</a:path>
              <a:path w="304800" h="304800"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</a:path>
              <a:path w="304800" h="304800"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" name="Freeform 10"/>
          <p:cNvSpPr/>
          <p:nvPr/>
        </p:nvSpPr>
        <p:spPr>
          <a:xfrm>
            <a:off x="10569897" y="3661311"/>
            <a:ext cx="424244" cy="42424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</a:path>
              <a:path w="304800" h="304800"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优势对比与成本分析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86545" y="1423391"/>
            <a:ext cx="8201025" cy="571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优势对比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86545" y="1881734"/>
            <a:ext cx="8201025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漂盘育苗技术相比传统育苗方式具有节约土地、利于苗期管控、有助于培养无病苗、提升成苗概率、省略移苗工序等优势。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931680" y="3229780"/>
            <a:ext cx="8201025" cy="571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成本分析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31680" y="3688123"/>
            <a:ext cx="8201025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漂盘可重复使用4~5年时间，降低了育苗成本。同时，通过合理管理营养液和基质，可进一步减少肥料和农药的使用量，降低生产成本。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931680" y="4882435"/>
            <a:ext cx="8201025" cy="5715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经济效益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931680" y="5340777"/>
            <a:ext cx="8201025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漂盘育苗技术培育出的高粱苗根系繁盛、整齐度优良，移栽后成活率高、生长迅速，有助于提高高粱产量和品质，从而增加经济效益。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4692</Words>
  <Application>WPS 演示</Application>
  <PresentationFormat>On-screen Show (4:3)</PresentationFormat>
  <Paragraphs>280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C1A431C30CBF47CF917045B14369843B_12</vt:lpwstr>
  </property>
  <property fmtid="{D5CDD505-2E9C-101B-9397-08002B2CF9AE}" pid="3" name="KSOProductBuildVer">
    <vt:lpwstr>2052-12.1.0.20305</vt:lpwstr>
  </property>
</Properties>
</file>