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embeddedFontLst>
    <p:embeddedFont>
      <p:font typeface="Noto Sans SC" panose="020B0200000000000000" charset="-122"/>
      <p:regular r:id="rId35"/>
    </p:embeddedFont>
    <p:embeddedFont>
      <p:font typeface="Calibri" panose="020F050202020403020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font" Target="fonts/font5.fntdata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lnSpcReduction="10000"/>
          </a:bodyPr>
          <a:lstStyle/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《酿酒高粱栽培学》</a:t>
            </a: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第四章 酿酒高粱的繁殖与育苗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授课教师</a:t>
            </a: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隋常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玲</a:t>
            </a:r>
            <a:endParaRPr lang="zh-CN" alt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2025-03-22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62241" y="1715556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酿酒高粱繁殖概述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种子选择与处理技术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播种技术与田间管理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酿酒高粱育苗技术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苗期管理策略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区域适应性调整与优化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4063" y="448673"/>
            <a:ext cx="1945005" cy="116615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93557" y="806285"/>
            <a:ext cx="3649213" cy="55738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77000"/>
              </a:lnSpc>
              <a:spcBef>
                <a:spcPct val="0"/>
              </a:spcBef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CONTENTS</a:t>
            </a:r>
            <a:endParaRPr lang="en-US" sz="3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酿酒高粱繁殖概述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16724" b="16724"/>
          <a:stretch>
            <a:fillRect/>
          </a:stretch>
        </p:blipFill>
        <p:spPr>
          <a:xfrm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562187" y="4881292"/>
            <a:ext cx="6000750" cy="711336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促进产业发展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267801" y="5523753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酿酒高粱的繁殖与育苗技术的提升，有助于推动酿酒产业的可持续发展，增加农户收入，促进地方经济繁荣。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5562187" y="1621998"/>
            <a:ext cx="6000750" cy="666079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确保原料供应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267801" y="2234038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通过科学的繁殖方法，确保酿酒高粱的稳定供应，满足酿酒行业对高质量原料的需求。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562187" y="3262274"/>
            <a:ext cx="6000750" cy="69755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提高产量与质量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67801" y="3896612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选择适宜的繁殖方式，有助于提升酿酒高粱的产量和品质，为酿造优质白酒奠定坚实基础。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繁殖目的与意义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12" y="1743101"/>
            <a:ext cx="3394942" cy="1865457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312" y="3209213"/>
            <a:ext cx="3394942" cy="2857500"/>
          </a:xfrm>
          <a:prstGeom prst="roundRect">
            <a:avLst>
              <a:gd name="adj" fmla="val 7195"/>
            </a:avLst>
          </a:prstGeom>
          <a:solidFill>
            <a:srgbClr val="FFFFFF">
              <a:alpha val="100000"/>
            </a:srgbClr>
          </a:solidFill>
          <a:effectLst>
            <a:outerShdw blurRad="342900">
              <a:srgbClr val="000000">
                <a:alpha val="5000"/>
              </a:srgbClr>
            </a:outerShdw>
          </a:effectLst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89230" y="1775853"/>
            <a:ext cx="3394942" cy="1865457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8189230" y="3209213"/>
            <a:ext cx="3394942" cy="2857500"/>
          </a:xfrm>
          <a:prstGeom prst="roundRect">
            <a:avLst>
              <a:gd name="adj" fmla="val 7195"/>
            </a:avLst>
          </a:prstGeom>
          <a:solidFill>
            <a:srgbClr val="FFFFFF">
              <a:alpha val="100000"/>
            </a:srgbClr>
          </a:solidFill>
          <a:effectLst>
            <a:outerShdw blurRad="342900">
              <a:srgbClr val="000000">
                <a:alpha val="5000"/>
              </a:srgbClr>
            </a:outerShdw>
          </a:effectLst>
        </p:spPr>
      </p:sp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繁殖方式简介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29057" y="3453550"/>
            <a:ext cx="3183452" cy="559238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种子繁殖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11743" y="4164695"/>
            <a:ext cx="3018080" cy="161306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酿酒高粱主要通过种子繁殖，播种前可对种子进行温水浸种、催芽等处理，以提高发芽率和幼苗质量。</a:t>
            </a:r>
            <a:endParaRPr lang="en-US" sz="1500">
              <a:solidFill>
                <a:srgbClr val="000000">
                  <a:alpha val="69804"/>
                  <a:alpha val="7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89" b="8789"/>
          <a:stretch>
            <a:fillRect/>
          </a:stretch>
        </p:blipFill>
        <p:spPr>
          <a:xfrm>
            <a:off x="4405937" y="1779196"/>
            <a:ext cx="3394942" cy="1865457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405937" y="3209213"/>
            <a:ext cx="3394942" cy="2857500"/>
          </a:xfrm>
          <a:prstGeom prst="roundRect">
            <a:avLst>
              <a:gd name="adj" fmla="val 7195"/>
            </a:avLst>
          </a:prstGeom>
          <a:solidFill>
            <a:srgbClr val="FFFFFF">
              <a:alpha val="100000"/>
            </a:srgbClr>
          </a:solidFill>
          <a:effectLst>
            <a:outerShdw blurRad="342900">
              <a:srgbClr val="000000">
                <a:alpha val="5000"/>
              </a:srgbClr>
            </a:outerShdw>
          </a:effectLst>
        </p:spPr>
      </p:sp>
      <p:sp>
        <p:nvSpPr>
          <p:cNvPr id="11" name="TextBox 11"/>
          <p:cNvSpPr txBox="1"/>
          <p:nvPr/>
        </p:nvSpPr>
        <p:spPr>
          <a:xfrm>
            <a:off x="4511682" y="3453550"/>
            <a:ext cx="3183452" cy="559238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无性繁殖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294976" y="3453550"/>
            <a:ext cx="3183452" cy="559238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自花授粉与异花授粉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594368" y="4164695"/>
            <a:ext cx="3018080" cy="161306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在某些特定条件下，酿酒高粱也可通过根茎进行无性繁殖，如扦插、移植等方式，但这种方式相对种子繁殖应用较少。</a:t>
            </a:r>
            <a:endParaRPr lang="en-US" sz="1500">
              <a:solidFill>
                <a:srgbClr val="000000">
                  <a:alpha val="69804"/>
                  <a:alpha val="7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377661" y="4164695"/>
            <a:ext cx="3018080" cy="161306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高粱以自花授粉为主，但在特定条件下，风媒异花授粉可超过60%，这有助于增加遗传多样性，提高品种的适应性和抗性。</a:t>
            </a:r>
            <a:endParaRPr lang="en-US" sz="1500">
              <a:solidFill>
                <a:srgbClr val="000000">
                  <a:alpha val="69804"/>
                  <a:alpha val="7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6703007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抗病品种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选择抗病性强的品种，减少病虫害的发生，降低农药使用量，提高高粱的品质和安全性。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高产与高出酒率品种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如晋糯3号、晋糯5号等，这些品种兼具半糯性、高产与高出酒率特点，深受酿酒行业青睐。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抗逆性强品种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选择耐旱、耐涝、耐盐碱能力强的品种，以适应不同地区的种植环境，确保高粱的稳定生长和高产。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优质酿酒品种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如红缨子、红珍珠、黔高一号、黔高二号等，这些品种的单宁含量适中，酿酒不易糊化，籽粒大小适中，适合酿造优质白酒。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酿酒高粱品种选择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种子选择与处理技术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l="10205" r="10205"/>
          <a:stretch>
            <a:fillRect/>
          </a:stretch>
        </p:blipFill>
        <p:spPr>
          <a:xfrm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种子品质要求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113475" y="1643082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4312581" y="1893684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高纯度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312581" y="2463837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选择纯度高的种子，确保种子的遗传一致性和品种的优良特性得以保持。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8070842" y="1650556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8269948" y="1901159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高发芽率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269948" y="2471312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要求种子发芽率高，以保证播种后出苗整齐，减少补苗工作。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120950" y="4294709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1" name="TextBox 11"/>
          <p:cNvSpPr txBox="1"/>
          <p:nvPr/>
        </p:nvSpPr>
        <p:spPr>
          <a:xfrm>
            <a:off x="4320056" y="4545312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低含水量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320056" y="5115465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选择含水量低的种子，避免种子在储存和运输过程中发霉变质。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078316" y="4302184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277423" y="4552787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饱满度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277423" y="5122940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选择籽粒饱满、色泽一致、无病虫害、无机械损伤的种子。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875" b="14875"/>
          <a:stretch>
            <a:fillRect/>
          </a:stretch>
        </p:blipFill>
        <p:spPr>
          <a:xfrm>
            <a:off x="685732" y="4432100"/>
            <a:ext cx="2667000" cy="196215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863" b="12863"/>
          <a:stretch>
            <a:fillRect/>
          </a:stretch>
        </p:blipFill>
        <p:spPr>
          <a:xfrm>
            <a:off x="685732" y="1696920"/>
            <a:ext cx="2667000" cy="19621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0513" b="10513"/>
          <a:stretch>
            <a:fillRect/>
          </a:stretch>
        </p:blipFill>
        <p:spPr>
          <a:xfrm>
            <a:off x="6474634" y="4424919"/>
            <a:ext cx="2667000" cy="196215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5938" r="25938"/>
          <a:stretch>
            <a:fillRect/>
          </a:stretch>
        </p:blipFill>
        <p:spPr>
          <a:xfrm>
            <a:off x="6474634" y="1696920"/>
            <a:ext cx="2667000" cy="196215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种子筛选方法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470998" y="2046213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风选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470998" y="2461748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利用风力将种子中的轻杂质、瘪粒、病粒等吹除，提高种子的质量。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284637" y="2046213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筛选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284637" y="2461748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使用筛子对种子进行筛选，去除小粒、碎粒等不符合要求的种子。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546529" y="4783754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人工挑选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546529" y="5196928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通过人工对种子进行挑选，去除病粒、虫粒、霉变粒等不合格种子。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360169" y="4783754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比重选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360169" y="5196928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利用种子与杂质的比重差异，通过水选等方法将杂质去除。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00724" y="4211255"/>
            <a:ext cx="762000" cy="1524000"/>
          </a:xfrm>
          <a:custGeom>
            <a:avLst/>
            <a:gdLst/>
            <a:ahLst/>
            <a:cxnLst/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3" name="Freeform 3"/>
          <p:cNvSpPr/>
          <p:nvPr/>
        </p:nvSpPr>
        <p:spPr>
          <a:xfrm>
            <a:off x="5316691" y="3449255"/>
            <a:ext cx="762000" cy="1524000"/>
          </a:xfrm>
          <a:custGeom>
            <a:avLst/>
            <a:gdLst/>
            <a:ahLst/>
            <a:cxnLst/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4" name="Freeform 4"/>
          <p:cNvSpPr/>
          <p:nvPr/>
        </p:nvSpPr>
        <p:spPr>
          <a:xfrm>
            <a:off x="6150282" y="2699920"/>
            <a:ext cx="762000" cy="1524000"/>
          </a:xfrm>
          <a:custGeom>
            <a:avLst/>
            <a:gdLst/>
            <a:ahLst/>
            <a:cxnLst/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5" name="Freeform 5"/>
          <p:cNvSpPr/>
          <p:nvPr/>
        </p:nvSpPr>
        <p:spPr>
          <a:xfrm>
            <a:off x="6984423" y="1925256"/>
            <a:ext cx="762000" cy="1524000"/>
          </a:xfrm>
          <a:custGeom>
            <a:avLst/>
            <a:gdLst/>
            <a:ahLst/>
            <a:cxnLst/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551782" y="4842037"/>
            <a:ext cx="3727132" cy="55587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消毒处理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51782" y="5397916"/>
            <a:ext cx="374332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使用强氯精等消毒剂对种子进行浸泡消毒，杀灭种子表面的病原菌，减少病害的发生。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874601" y="3829597"/>
            <a:ext cx="3727031" cy="55587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药剂拌种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74601" y="4385476"/>
            <a:ext cx="37242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使用辛硫磷乳液、甲霜灵或三唑酮乳剂等药剂对种子进行拌种处理，预防黑穗病等病害的发生。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846770" y="1260912"/>
            <a:ext cx="3727031" cy="55587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催芽处理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846770" y="1816791"/>
            <a:ext cx="37242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在适宜的温度和湿度条件下对种子进行催芽处理，可以提高种子的发芽率和出苗速度。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350187" y="2042209"/>
            <a:ext cx="3727031" cy="55587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包衣处理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50187" y="2624841"/>
            <a:ext cx="37242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使用种衣剂对种子进行包衣处理，不仅可以防治地下害虫，还可以提高种子的抗逆性，促进种子萌发和幼苗生长。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种子消毒与包衣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227588" y="4732273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009207" y="3970273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858837" y="3208273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708467" y="2458937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播种技术与田间管理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82606" y="1947878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合理选择播种时间，能确保高粱种子在适宜的温度和湿度条件下发芽，提高出苗率。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82606" y="1370655"/>
            <a:ext cx="4219575" cy="73870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保证出苗率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82606" y="371297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适时播种可使高粱在生长季节内充分利用光照、水分和养分，优化生长期，提高产量。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2606" y="3116450"/>
            <a:ext cx="4219575" cy="73687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优化生长期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82606" y="537710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通过调整播种时间，可以避开某些病虫害的高发期，减少病虫害对高粱生长的影响。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82606" y="4799881"/>
            <a:ext cx="4219575" cy="74945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避免病虫害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播种时间确定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42238" y="1676264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42238" y="3414840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42238" y="5136121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4" name="AutoShape 14"/>
          <p:cNvSpPr/>
          <p:nvPr/>
        </p:nvSpPr>
        <p:spPr>
          <a:xfrm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5" name="AutoShape 15"/>
          <p:cNvSpPr/>
          <p:nvPr/>
        </p:nvSpPr>
        <p:spPr>
          <a:xfrm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693544" y="1171003"/>
            <a:ext cx="5079951" cy="5079951"/>
          </a:xfrm>
          <a:prstGeom prst="ellipse">
            <a:avLst/>
          </a:prstGeom>
          <a:solidFill>
            <a:schemeClr val="lt1">
              <a:alpha val="40000"/>
            </a:schemeClr>
          </a:solidFill>
          <a:ln w="19050">
            <a:solidFill>
              <a:schemeClr val="accent2">
                <a:alpha val="40000"/>
              </a:schemeClr>
            </a:solidFill>
            <a:prstDash val="dash"/>
          </a:ln>
        </p:spPr>
      </p:sp>
      <p:sp>
        <p:nvSpPr>
          <p:cNvPr id="3" name="AutoShape 3"/>
          <p:cNvSpPr/>
          <p:nvPr/>
        </p:nvSpPr>
        <p:spPr>
          <a:xfrm>
            <a:off x="3991700" y="1469158"/>
            <a:ext cx="4483639" cy="4483639"/>
          </a:xfrm>
          <a:prstGeom prst="ellipse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20000"/>
                  <a:lumMod val="60000"/>
                  <a:lumOff val="40000"/>
                </a:schemeClr>
              </a:gs>
            </a:gsLst>
            <a:lin ang="21600000"/>
          </a:gradFill>
        </p:spPr>
      </p:sp>
      <p:sp>
        <p:nvSpPr>
          <p:cNvPr id="4" name="AutoShape 4"/>
          <p:cNvSpPr/>
          <p:nvPr/>
        </p:nvSpPr>
        <p:spPr>
          <a:xfrm>
            <a:off x="4284495" y="1761953"/>
            <a:ext cx="3898049" cy="389804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799629" y="2277088"/>
            <a:ext cx="2867780" cy="28677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342926" y="2791134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条播</a:t>
            </a:r>
            <a:endParaRPr lang="en-US" sz="187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247682" y="1557530"/>
            <a:ext cx="25717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适用于土壤瘠薄或干旱地区，能节省种子，提高出苗率，且便于集中施肥和灌溉。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247682" y="100827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点播</a:t>
            </a:r>
            <a:endParaRPr lang="en-US" sz="187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247682" y="434579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机械播种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247682" y="4904577"/>
            <a:ext cx="260032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适用于大规模种植，能提高播种效率，降低劳动强度，保证播种质量。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7392014" y="1399197"/>
            <a:ext cx="1581059" cy="1581059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7392014" y="4243929"/>
            <a:ext cx="1581059" cy="1581059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065499" y="2920449"/>
            <a:ext cx="1581059" cy="1581059"/>
          </a:xfrm>
          <a:prstGeom prst="ellipse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4988730" y="2821087"/>
            <a:ext cx="2489579" cy="1779782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不同的播种方式适用于不同的土壤条件和气候条件，合理选择播种方式对于提高高粱的产量和质量至关重要。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42926" y="3373522"/>
            <a:ext cx="25717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适用于土壤肥沃、排水良好的地块，能确保种子均匀分布，便于后期管理。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播种方式选择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110500" y="1835883"/>
            <a:ext cx="3680000" cy="4373333"/>
          </a:xfrm>
          <a:prstGeom prst="roundRect">
            <a:avLst>
              <a:gd name="adj" fmla="val 622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4228583" y="1868633"/>
            <a:ext cx="3680000" cy="4373333"/>
          </a:xfrm>
          <a:prstGeom prst="roundRect">
            <a:avLst>
              <a:gd name="adj" fmla="val 622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4478727" y="1553998"/>
            <a:ext cx="3234092" cy="554667"/>
          </a:xfrm>
          <a:prstGeom prst="roundRect">
            <a:avLst>
              <a:gd name="adj" fmla="val 17831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8333454" y="1553998"/>
            <a:ext cx="3234092" cy="554667"/>
          </a:xfrm>
          <a:prstGeom prst="roundRect">
            <a:avLst>
              <a:gd name="adj" fmla="val 21386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田间管理要点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455075" y="1497568"/>
            <a:ext cx="2990850" cy="66752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</a:t>
            </a:r>
            <a:endParaRPr lang="en-US" sz="20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336013" y="2297994"/>
            <a:ext cx="3228975" cy="35984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预防为主：通过加强田间观察，及时发现病虫害迹象，采取预防措施，如喷洒农药、清理病株等。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综合防治：结合物理、生物和化学方法，对病虫害进行综合防治，确保高粱健康生长。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573158" y="1497568"/>
            <a:ext cx="2990850" cy="66752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水肥管理</a:t>
            </a:r>
            <a:endParaRPr lang="en-US" sz="20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54096" y="2330745"/>
            <a:ext cx="3228975" cy="35984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合理灌溉：根据土壤墒情和高粱生长需求，合理安排灌溉时间和灌溉量，避免水分过多或过少对高粱生长造成不利影响。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科学施肥：根据高粱的生长阶段和养分需求，制定科学的施肥方案，确保高粱获得充足的养分支持。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46667" y="1868242"/>
            <a:ext cx="3680000" cy="4373333"/>
          </a:xfrm>
          <a:prstGeom prst="roundRect">
            <a:avLst>
              <a:gd name="adj" fmla="val 622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569621" y="1553998"/>
            <a:ext cx="3234092" cy="554667"/>
          </a:xfrm>
          <a:prstGeom prst="roundRect">
            <a:avLst>
              <a:gd name="adj" fmla="val 21386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691242" y="1497568"/>
            <a:ext cx="2990850" cy="66752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苗期管理</a:t>
            </a:r>
            <a:endParaRPr lang="en-US" sz="20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72179" y="2330353"/>
            <a:ext cx="3228975" cy="35984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及时间苗：在高粱出苗后，要及时进行间苗，去除弱苗、病苗，保证苗齐、苗壮。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中耕除草：通过中耕可以疏松土壤，提高土壤通透性，同时去除杂草，减少养分竞争。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酿酒高粱育苗技术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70039" y="1545914"/>
            <a:ext cx="3861422" cy="3861422"/>
          </a:xfrm>
          <a:prstGeom prst="diamond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育苗方式概述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6800" y="2235958"/>
            <a:ext cx="3905833" cy="112939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 algn="r"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这种方法利用地膜覆盖，通过肥球形式为种子提供营养，有助于保持土壤温度和湿度，促进种子快速发芽和幼苗健康成长。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6800" y="1629875"/>
            <a:ext cx="3905833" cy="50279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地膜肥球育苗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027972" y="2207383"/>
            <a:ext cx="3905833" cy="112939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采用特制的育秧盘进行育苗，便于管理和移栽，且能有效利用空间，提高育苗效率。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88535" y="5255554"/>
            <a:ext cx="3905833" cy="114317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利用营养液漂浮育苗，为种子提供稳定的生长环境，有助于培育出健壮、无病的幼苗，适用于规模化生产。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988535" y="1629875"/>
            <a:ext cx="3905833" cy="50279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软盘育苗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56774" y="5284129"/>
            <a:ext cx="3905833" cy="114317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传统的育苗方式，通过覆盖地膜来保温保湿，促进种子发芽和幼苗生长，适用于多种土壤类型和气候条件。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7362" y="4706621"/>
            <a:ext cx="3905833" cy="50279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地膜常规育苗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364358" y="1629875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2" name="TextBox 12"/>
          <p:cNvSpPr txBox="1"/>
          <p:nvPr/>
        </p:nvSpPr>
        <p:spPr>
          <a:xfrm>
            <a:off x="4170154" y="1730269"/>
            <a:ext cx="10591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178908" y="1629875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4" name="TextBox 14"/>
          <p:cNvSpPr txBox="1"/>
          <p:nvPr/>
        </p:nvSpPr>
        <p:spPr>
          <a:xfrm>
            <a:off x="6984704" y="1730269"/>
            <a:ext cx="10591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7139471" y="4678046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6" name="TextBox 16"/>
          <p:cNvSpPr txBox="1"/>
          <p:nvPr/>
        </p:nvSpPr>
        <p:spPr>
          <a:xfrm>
            <a:off x="6945267" y="4778440"/>
            <a:ext cx="10591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324921" y="4678046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8" name="TextBox 18"/>
          <p:cNvSpPr txBox="1"/>
          <p:nvPr/>
        </p:nvSpPr>
        <p:spPr>
          <a:xfrm>
            <a:off x="4130717" y="4778440"/>
            <a:ext cx="10591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988535" y="4801871"/>
            <a:ext cx="3905833" cy="50279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漂浮育苗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漂浮育苗技术详解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73008" y="1424575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1857984" y="1424575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营养池制作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89633" y="158438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03091" y="2527659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确保池底、侧墙平整紧密，内铺垫双层聚乙烯膜以防漏水，加入清洁水和适量营养液（如沼液）以维持适宜的pH值。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250024" y="1424575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7435000" y="1424575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育苗盘与基质选择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6066649" y="158438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280107" y="2527659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选用聚苯乙烯泡沫塑料盘，规格通常为长55厘米、宽33厘米，每盘可容纳160个孔穴；基质可选用市场上常见的烤烟和蔬菜用基质肥。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69665" y="4240990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1854641" y="4240990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播种与管理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86290" y="4400796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99748" y="5353598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播种前对育苗盘等器具进行消毒，装盘时确保基质湿润且填实；播种后覆盖基质，将苗盘放入营养池内漂浮；移栽前需逐渐揭开薄膜进行炼苗。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246681" y="4240990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7431657" y="4240990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移栽时机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6063306" y="4400796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276764" y="5291100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漂盘育苗的最佳移栽时期是在高粱苗长到3～4叶时，此时幼苗根系发达，移栽成活率高。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46039" y="1389220"/>
            <a:ext cx="4171701" cy="2379487"/>
          </a:xfrm>
          <a:prstGeom prst="roundRect">
            <a:avLst>
              <a:gd name="adj" fmla="val 737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822139" y="1830441"/>
            <a:ext cx="3158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营养土准备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22139" y="2482476"/>
            <a:ext cx="3619500" cy="97693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将农家肥与本田细泥以1:1的比例混合，经过充分发酵和腐熟后备用。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方块/肥球育苗技术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672579" y="1510049"/>
            <a:ext cx="854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590622" y="1399137"/>
            <a:ext cx="4171701" cy="2379487"/>
          </a:xfrm>
          <a:prstGeom prst="roundRect">
            <a:avLst>
              <a:gd name="adj" fmla="val 737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5866723" y="1840357"/>
            <a:ext cx="3158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制作营养块/肥球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866723" y="2492393"/>
            <a:ext cx="3619500" cy="97693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将发酵好的营养泥摊开，制作成直径5～7厘米的方块或肥球，每个方块/肥球播种2～3粒高粱种子。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7162" y="1519966"/>
            <a:ext cx="854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2518622" y="4065804"/>
            <a:ext cx="4171701" cy="2379487"/>
          </a:xfrm>
          <a:prstGeom prst="roundRect">
            <a:avLst>
              <a:gd name="adj" fmla="val 737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2794723" y="4507024"/>
            <a:ext cx="3158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苗床管理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794723" y="5159060"/>
            <a:ext cx="3619500" cy="97693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播种后覆盖细土和地膜，保持苗床湿润和适宜温度；一叶一心前重点做好盖膜保温工作，一叶一心后适时揭膜通风降温。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645162" y="4186633"/>
            <a:ext cx="854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7563205" y="4075720"/>
            <a:ext cx="4171701" cy="2379487"/>
          </a:xfrm>
          <a:prstGeom prst="roundRect">
            <a:avLst>
              <a:gd name="adj" fmla="val 737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7839306" y="4516941"/>
            <a:ext cx="3158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移栽准备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839306" y="5168976"/>
            <a:ext cx="3619500" cy="97693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移栽前一周施用清粪水作为送嫁肥，并进行炼苗；起苗时防止伤根，除去病苗、弱苗、杂苗。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689745" y="4196549"/>
            <a:ext cx="854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59868" y="1598622"/>
            <a:ext cx="3148677" cy="6335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苗床准备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12795" y="2094426"/>
            <a:ext cx="4095750" cy="11470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选择土层深厚、肥沃、排水良好的熟地作为育苗地；播种前施入腐熟优质有机肥并整细整平苗床。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859868" y="3620384"/>
            <a:ext cx="3148677" cy="63954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苗床管理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12795" y="4122161"/>
            <a:ext cx="4095750" cy="11470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播种后覆盖细土和地膜以保温保湿；出苗后注意匀苗和除草；根据气候适时揭膜炼苗。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163124" y="2511193"/>
            <a:ext cx="3148677" cy="63357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163124" y="3006996"/>
            <a:ext cx="4095750" cy="11470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将种子均匀撒播于厢面上，浇上适量的清粪水；或采用营养球（块）育苗方式播种。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163124" y="4459481"/>
            <a:ext cx="3148677" cy="64355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163124" y="4965263"/>
            <a:ext cx="4095750" cy="11470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当苗长至4～6叶时即可起苗移栽；移栽前需施入足够的底肥并确保土壤湿润；移栽时选择晴天下午进行，避免在阴雨天气移栽。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撒播育苗技术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5192617" y="1984822"/>
            <a:ext cx="966788" cy="967073"/>
          </a:xfrm>
          <a:custGeom>
            <a:avLst/>
            <a:gdLst/>
            <a:ahLst/>
            <a:cxnLst/>
            <a:rect l="l" t="t" r="r" b="b"/>
            <a:pathLst>
              <a:path w="4870" h="4872">
                <a:moveTo>
                  <a:pt x="4870" y="2508"/>
                </a:moveTo>
                <a:lnTo>
                  <a:pt x="4869" y="2510"/>
                </a:lnTo>
                <a:lnTo>
                  <a:pt x="4867" y="2512"/>
                </a:lnTo>
                <a:lnTo>
                  <a:pt x="4869" y="2493"/>
                </a:lnTo>
                <a:lnTo>
                  <a:pt x="4869" y="2474"/>
                </a:lnTo>
                <a:lnTo>
                  <a:pt x="4870" y="2455"/>
                </a:lnTo>
                <a:lnTo>
                  <a:pt x="4870" y="2435"/>
                </a:lnTo>
                <a:lnTo>
                  <a:pt x="4866" y="2310"/>
                </a:lnTo>
                <a:lnTo>
                  <a:pt x="4857" y="2186"/>
                </a:lnTo>
                <a:lnTo>
                  <a:pt x="4842" y="2064"/>
                </a:lnTo>
                <a:lnTo>
                  <a:pt x="4820" y="1945"/>
                </a:lnTo>
                <a:lnTo>
                  <a:pt x="4793" y="1827"/>
                </a:lnTo>
                <a:lnTo>
                  <a:pt x="4760" y="1712"/>
                </a:lnTo>
                <a:lnTo>
                  <a:pt x="4722" y="1599"/>
                </a:lnTo>
                <a:lnTo>
                  <a:pt x="4678" y="1487"/>
                </a:lnTo>
                <a:lnTo>
                  <a:pt x="4630" y="1380"/>
                </a:lnTo>
                <a:lnTo>
                  <a:pt x="4576" y="1275"/>
                </a:lnTo>
                <a:lnTo>
                  <a:pt x="4517" y="1173"/>
                </a:lnTo>
                <a:lnTo>
                  <a:pt x="4454" y="1073"/>
                </a:lnTo>
                <a:lnTo>
                  <a:pt x="4386" y="979"/>
                </a:lnTo>
                <a:lnTo>
                  <a:pt x="4313" y="886"/>
                </a:lnTo>
                <a:lnTo>
                  <a:pt x="4238" y="798"/>
                </a:lnTo>
                <a:lnTo>
                  <a:pt x="4156" y="714"/>
                </a:lnTo>
                <a:lnTo>
                  <a:pt x="4072" y="633"/>
                </a:lnTo>
                <a:lnTo>
                  <a:pt x="3984" y="556"/>
                </a:lnTo>
                <a:lnTo>
                  <a:pt x="3892" y="484"/>
                </a:lnTo>
                <a:lnTo>
                  <a:pt x="3796" y="416"/>
                </a:lnTo>
                <a:lnTo>
                  <a:pt x="3698" y="353"/>
                </a:lnTo>
                <a:lnTo>
                  <a:pt x="3595" y="294"/>
                </a:lnTo>
                <a:lnTo>
                  <a:pt x="3490" y="240"/>
                </a:lnTo>
                <a:lnTo>
                  <a:pt x="3382" y="192"/>
                </a:lnTo>
                <a:lnTo>
                  <a:pt x="3272" y="148"/>
                </a:lnTo>
                <a:lnTo>
                  <a:pt x="3159" y="109"/>
                </a:lnTo>
                <a:lnTo>
                  <a:pt x="3043" y="77"/>
                </a:lnTo>
                <a:lnTo>
                  <a:pt x="2926" y="50"/>
                </a:lnTo>
                <a:lnTo>
                  <a:pt x="2805" y="28"/>
                </a:lnTo>
                <a:lnTo>
                  <a:pt x="2684" y="12"/>
                </a:lnTo>
                <a:lnTo>
                  <a:pt x="2561" y="3"/>
                </a:lnTo>
                <a:lnTo>
                  <a:pt x="2434" y="0"/>
                </a:lnTo>
                <a:lnTo>
                  <a:pt x="2309" y="3"/>
                </a:lnTo>
                <a:lnTo>
                  <a:pt x="2187" y="12"/>
                </a:lnTo>
                <a:lnTo>
                  <a:pt x="2064" y="28"/>
                </a:lnTo>
                <a:lnTo>
                  <a:pt x="1944" y="50"/>
                </a:lnTo>
                <a:lnTo>
                  <a:pt x="1826" y="77"/>
                </a:lnTo>
                <a:lnTo>
                  <a:pt x="1711" y="109"/>
                </a:lnTo>
                <a:lnTo>
                  <a:pt x="1598" y="148"/>
                </a:lnTo>
                <a:lnTo>
                  <a:pt x="1488" y="192"/>
                </a:lnTo>
                <a:lnTo>
                  <a:pt x="1380" y="240"/>
                </a:lnTo>
                <a:lnTo>
                  <a:pt x="1275" y="294"/>
                </a:lnTo>
                <a:lnTo>
                  <a:pt x="1172" y="353"/>
                </a:lnTo>
                <a:lnTo>
                  <a:pt x="1074" y="416"/>
                </a:lnTo>
                <a:lnTo>
                  <a:pt x="979" y="484"/>
                </a:lnTo>
                <a:lnTo>
                  <a:pt x="886" y="556"/>
                </a:lnTo>
                <a:lnTo>
                  <a:pt x="798" y="633"/>
                </a:lnTo>
                <a:lnTo>
                  <a:pt x="714" y="714"/>
                </a:lnTo>
                <a:lnTo>
                  <a:pt x="633" y="798"/>
                </a:lnTo>
                <a:lnTo>
                  <a:pt x="556" y="886"/>
                </a:lnTo>
                <a:lnTo>
                  <a:pt x="484" y="979"/>
                </a:lnTo>
                <a:lnTo>
                  <a:pt x="416" y="1073"/>
                </a:lnTo>
                <a:lnTo>
                  <a:pt x="353" y="1173"/>
                </a:lnTo>
                <a:lnTo>
                  <a:pt x="295" y="1275"/>
                </a:lnTo>
                <a:lnTo>
                  <a:pt x="240" y="1380"/>
                </a:lnTo>
                <a:lnTo>
                  <a:pt x="192" y="1487"/>
                </a:lnTo>
                <a:lnTo>
                  <a:pt x="148" y="1599"/>
                </a:lnTo>
                <a:lnTo>
                  <a:pt x="110" y="1712"/>
                </a:lnTo>
                <a:lnTo>
                  <a:pt x="77" y="1827"/>
                </a:lnTo>
                <a:lnTo>
                  <a:pt x="50" y="1945"/>
                </a:lnTo>
                <a:lnTo>
                  <a:pt x="29" y="2064"/>
                </a:lnTo>
                <a:lnTo>
                  <a:pt x="13" y="2186"/>
                </a:lnTo>
                <a:lnTo>
                  <a:pt x="4" y="2310"/>
                </a:lnTo>
                <a:lnTo>
                  <a:pt x="0" y="2435"/>
                </a:lnTo>
                <a:lnTo>
                  <a:pt x="4" y="2562"/>
                </a:lnTo>
                <a:lnTo>
                  <a:pt x="13" y="2685"/>
                </a:lnTo>
                <a:lnTo>
                  <a:pt x="29" y="2806"/>
                </a:lnTo>
                <a:lnTo>
                  <a:pt x="50" y="2927"/>
                </a:lnTo>
                <a:lnTo>
                  <a:pt x="77" y="3044"/>
                </a:lnTo>
                <a:lnTo>
                  <a:pt x="110" y="3160"/>
                </a:lnTo>
                <a:lnTo>
                  <a:pt x="148" y="3273"/>
                </a:lnTo>
                <a:lnTo>
                  <a:pt x="192" y="3384"/>
                </a:lnTo>
                <a:lnTo>
                  <a:pt x="240" y="3492"/>
                </a:lnTo>
                <a:lnTo>
                  <a:pt x="295" y="3597"/>
                </a:lnTo>
                <a:lnTo>
                  <a:pt x="353" y="3699"/>
                </a:lnTo>
                <a:lnTo>
                  <a:pt x="416" y="3797"/>
                </a:lnTo>
                <a:lnTo>
                  <a:pt x="484" y="3893"/>
                </a:lnTo>
                <a:lnTo>
                  <a:pt x="556" y="3985"/>
                </a:lnTo>
                <a:lnTo>
                  <a:pt x="633" y="4074"/>
                </a:lnTo>
                <a:lnTo>
                  <a:pt x="714" y="4158"/>
                </a:lnTo>
                <a:lnTo>
                  <a:pt x="798" y="4238"/>
                </a:lnTo>
                <a:lnTo>
                  <a:pt x="886" y="4315"/>
                </a:lnTo>
                <a:lnTo>
                  <a:pt x="979" y="4387"/>
                </a:lnTo>
                <a:lnTo>
                  <a:pt x="1074" y="4456"/>
                </a:lnTo>
                <a:lnTo>
                  <a:pt x="1172" y="4519"/>
                </a:lnTo>
                <a:lnTo>
                  <a:pt x="1275" y="4578"/>
                </a:lnTo>
                <a:lnTo>
                  <a:pt x="1380" y="4632"/>
                </a:lnTo>
                <a:lnTo>
                  <a:pt x="1488" y="4680"/>
                </a:lnTo>
                <a:lnTo>
                  <a:pt x="1598" y="4724"/>
                </a:lnTo>
                <a:lnTo>
                  <a:pt x="1711" y="4761"/>
                </a:lnTo>
                <a:lnTo>
                  <a:pt x="1826" y="4795"/>
                </a:lnTo>
                <a:lnTo>
                  <a:pt x="1944" y="4822"/>
                </a:lnTo>
                <a:lnTo>
                  <a:pt x="2064" y="4844"/>
                </a:lnTo>
                <a:lnTo>
                  <a:pt x="2187" y="4858"/>
                </a:lnTo>
                <a:lnTo>
                  <a:pt x="2309" y="4869"/>
                </a:lnTo>
                <a:lnTo>
                  <a:pt x="2434" y="4872"/>
                </a:lnTo>
                <a:lnTo>
                  <a:pt x="2480" y="4871"/>
                </a:lnTo>
                <a:lnTo>
                  <a:pt x="2525" y="4870"/>
                </a:lnTo>
                <a:lnTo>
                  <a:pt x="2569" y="4869"/>
                </a:lnTo>
                <a:lnTo>
                  <a:pt x="2614" y="4865"/>
                </a:lnTo>
                <a:lnTo>
                  <a:pt x="2656" y="4862"/>
                </a:lnTo>
                <a:lnTo>
                  <a:pt x="2700" y="4857"/>
                </a:lnTo>
                <a:lnTo>
                  <a:pt x="2743" y="4853"/>
                </a:lnTo>
                <a:lnTo>
                  <a:pt x="2786" y="4847"/>
                </a:lnTo>
                <a:lnTo>
                  <a:pt x="2829" y="4840"/>
                </a:lnTo>
                <a:lnTo>
                  <a:pt x="2872" y="4832"/>
                </a:lnTo>
                <a:lnTo>
                  <a:pt x="2913" y="4825"/>
                </a:lnTo>
                <a:lnTo>
                  <a:pt x="2955" y="4817"/>
                </a:lnTo>
                <a:lnTo>
                  <a:pt x="2997" y="4807"/>
                </a:lnTo>
                <a:lnTo>
                  <a:pt x="3038" y="4796"/>
                </a:lnTo>
                <a:lnTo>
                  <a:pt x="3079" y="4785"/>
                </a:lnTo>
                <a:lnTo>
                  <a:pt x="3120" y="4774"/>
                </a:lnTo>
                <a:lnTo>
                  <a:pt x="3160" y="4761"/>
                </a:lnTo>
                <a:lnTo>
                  <a:pt x="3201" y="4748"/>
                </a:lnTo>
                <a:lnTo>
                  <a:pt x="3241" y="4734"/>
                </a:lnTo>
                <a:lnTo>
                  <a:pt x="3281" y="4720"/>
                </a:lnTo>
                <a:lnTo>
                  <a:pt x="3320" y="4704"/>
                </a:lnTo>
                <a:lnTo>
                  <a:pt x="3360" y="4688"/>
                </a:lnTo>
                <a:lnTo>
                  <a:pt x="3399" y="4671"/>
                </a:lnTo>
                <a:lnTo>
                  <a:pt x="3439" y="4654"/>
                </a:lnTo>
                <a:lnTo>
                  <a:pt x="3477" y="4636"/>
                </a:lnTo>
                <a:lnTo>
                  <a:pt x="3516" y="4617"/>
                </a:lnTo>
                <a:lnTo>
                  <a:pt x="3555" y="4597"/>
                </a:lnTo>
                <a:lnTo>
                  <a:pt x="3593" y="4577"/>
                </a:lnTo>
                <a:lnTo>
                  <a:pt x="3630" y="4556"/>
                </a:lnTo>
                <a:lnTo>
                  <a:pt x="3668" y="4535"/>
                </a:lnTo>
                <a:lnTo>
                  <a:pt x="3707" y="4512"/>
                </a:lnTo>
                <a:lnTo>
                  <a:pt x="3744" y="4489"/>
                </a:lnTo>
                <a:lnTo>
                  <a:pt x="3763" y="4477"/>
                </a:lnTo>
                <a:lnTo>
                  <a:pt x="3787" y="4463"/>
                </a:lnTo>
                <a:lnTo>
                  <a:pt x="3813" y="4447"/>
                </a:lnTo>
                <a:lnTo>
                  <a:pt x="3843" y="4428"/>
                </a:lnTo>
                <a:lnTo>
                  <a:pt x="3863" y="4415"/>
                </a:lnTo>
                <a:lnTo>
                  <a:pt x="3884" y="4406"/>
                </a:lnTo>
                <a:lnTo>
                  <a:pt x="3902" y="4401"/>
                </a:lnTo>
                <a:lnTo>
                  <a:pt x="3920" y="4397"/>
                </a:lnTo>
                <a:lnTo>
                  <a:pt x="3937" y="4396"/>
                </a:lnTo>
                <a:lnTo>
                  <a:pt x="3952" y="4398"/>
                </a:lnTo>
                <a:lnTo>
                  <a:pt x="3968" y="4402"/>
                </a:lnTo>
                <a:lnTo>
                  <a:pt x="3983" y="4407"/>
                </a:lnTo>
                <a:lnTo>
                  <a:pt x="3997" y="4415"/>
                </a:lnTo>
                <a:lnTo>
                  <a:pt x="4013" y="4424"/>
                </a:lnTo>
                <a:lnTo>
                  <a:pt x="4028" y="4436"/>
                </a:lnTo>
                <a:lnTo>
                  <a:pt x="4044" y="4448"/>
                </a:lnTo>
                <a:lnTo>
                  <a:pt x="4077" y="4475"/>
                </a:lnTo>
                <a:lnTo>
                  <a:pt x="4114" y="4505"/>
                </a:lnTo>
                <a:lnTo>
                  <a:pt x="4134" y="4521"/>
                </a:lnTo>
                <a:lnTo>
                  <a:pt x="4155" y="4538"/>
                </a:lnTo>
                <a:lnTo>
                  <a:pt x="4178" y="4554"/>
                </a:lnTo>
                <a:lnTo>
                  <a:pt x="4203" y="4570"/>
                </a:lnTo>
                <a:lnTo>
                  <a:pt x="4230" y="4586"/>
                </a:lnTo>
                <a:lnTo>
                  <a:pt x="4258" y="4601"/>
                </a:lnTo>
                <a:lnTo>
                  <a:pt x="4289" y="4616"/>
                </a:lnTo>
                <a:lnTo>
                  <a:pt x="4322" y="4630"/>
                </a:lnTo>
                <a:lnTo>
                  <a:pt x="4358" y="4642"/>
                </a:lnTo>
                <a:lnTo>
                  <a:pt x="4398" y="4653"/>
                </a:lnTo>
                <a:lnTo>
                  <a:pt x="4439" y="4663"/>
                </a:lnTo>
                <a:lnTo>
                  <a:pt x="4483" y="4671"/>
                </a:lnTo>
                <a:lnTo>
                  <a:pt x="4532" y="4678"/>
                </a:lnTo>
                <a:lnTo>
                  <a:pt x="4583" y="4683"/>
                </a:lnTo>
                <a:lnTo>
                  <a:pt x="4639" y="4686"/>
                </a:lnTo>
                <a:lnTo>
                  <a:pt x="4697" y="4686"/>
                </a:lnTo>
                <a:lnTo>
                  <a:pt x="4677" y="4675"/>
                </a:lnTo>
                <a:lnTo>
                  <a:pt x="4657" y="4662"/>
                </a:lnTo>
                <a:lnTo>
                  <a:pt x="4639" y="4649"/>
                </a:lnTo>
                <a:lnTo>
                  <a:pt x="4621" y="4635"/>
                </a:lnTo>
                <a:lnTo>
                  <a:pt x="4604" y="4620"/>
                </a:lnTo>
                <a:lnTo>
                  <a:pt x="4589" y="4606"/>
                </a:lnTo>
                <a:lnTo>
                  <a:pt x="4574" y="4590"/>
                </a:lnTo>
                <a:lnTo>
                  <a:pt x="4561" y="4574"/>
                </a:lnTo>
                <a:lnTo>
                  <a:pt x="4547" y="4557"/>
                </a:lnTo>
                <a:lnTo>
                  <a:pt x="4536" y="4540"/>
                </a:lnTo>
                <a:lnTo>
                  <a:pt x="4525" y="4522"/>
                </a:lnTo>
                <a:lnTo>
                  <a:pt x="4515" y="4504"/>
                </a:lnTo>
                <a:lnTo>
                  <a:pt x="4506" y="4486"/>
                </a:lnTo>
                <a:lnTo>
                  <a:pt x="4497" y="4467"/>
                </a:lnTo>
                <a:lnTo>
                  <a:pt x="4489" y="4448"/>
                </a:lnTo>
                <a:lnTo>
                  <a:pt x="4482" y="4429"/>
                </a:lnTo>
                <a:lnTo>
                  <a:pt x="4476" y="4410"/>
                </a:lnTo>
                <a:lnTo>
                  <a:pt x="4471" y="4390"/>
                </a:lnTo>
                <a:lnTo>
                  <a:pt x="4466" y="4370"/>
                </a:lnTo>
                <a:lnTo>
                  <a:pt x="4462" y="4351"/>
                </a:lnTo>
                <a:lnTo>
                  <a:pt x="4458" y="4332"/>
                </a:lnTo>
                <a:lnTo>
                  <a:pt x="4455" y="4312"/>
                </a:lnTo>
                <a:lnTo>
                  <a:pt x="4453" y="4292"/>
                </a:lnTo>
                <a:lnTo>
                  <a:pt x="4452" y="4273"/>
                </a:lnTo>
                <a:lnTo>
                  <a:pt x="4449" y="4235"/>
                </a:lnTo>
                <a:lnTo>
                  <a:pt x="4450" y="4198"/>
                </a:lnTo>
                <a:lnTo>
                  <a:pt x="4453" y="4163"/>
                </a:lnTo>
                <a:lnTo>
                  <a:pt x="4457" y="4129"/>
                </a:lnTo>
                <a:lnTo>
                  <a:pt x="4463" y="4093"/>
                </a:lnTo>
                <a:lnTo>
                  <a:pt x="4471" y="4057"/>
                </a:lnTo>
                <a:lnTo>
                  <a:pt x="4480" y="4020"/>
                </a:lnTo>
                <a:lnTo>
                  <a:pt x="4490" y="3982"/>
                </a:lnTo>
                <a:lnTo>
                  <a:pt x="4502" y="3944"/>
                </a:lnTo>
                <a:lnTo>
                  <a:pt x="4516" y="3906"/>
                </a:lnTo>
                <a:lnTo>
                  <a:pt x="4529" y="3866"/>
                </a:lnTo>
                <a:lnTo>
                  <a:pt x="4545" y="3826"/>
                </a:lnTo>
                <a:lnTo>
                  <a:pt x="4577" y="3743"/>
                </a:lnTo>
                <a:lnTo>
                  <a:pt x="4612" y="3656"/>
                </a:lnTo>
                <a:lnTo>
                  <a:pt x="4648" y="3566"/>
                </a:lnTo>
                <a:lnTo>
                  <a:pt x="4684" y="3470"/>
                </a:lnTo>
                <a:lnTo>
                  <a:pt x="4702" y="3421"/>
                </a:lnTo>
                <a:lnTo>
                  <a:pt x="4720" y="3371"/>
                </a:lnTo>
                <a:lnTo>
                  <a:pt x="4737" y="3319"/>
                </a:lnTo>
                <a:lnTo>
                  <a:pt x="4754" y="3266"/>
                </a:lnTo>
                <a:lnTo>
                  <a:pt x="4769" y="3211"/>
                </a:lnTo>
                <a:lnTo>
                  <a:pt x="4785" y="3156"/>
                </a:lnTo>
                <a:lnTo>
                  <a:pt x="4800" y="3098"/>
                </a:lnTo>
                <a:lnTo>
                  <a:pt x="4812" y="3039"/>
                </a:lnTo>
                <a:lnTo>
                  <a:pt x="4825" y="2979"/>
                </a:lnTo>
                <a:lnTo>
                  <a:pt x="4836" y="2917"/>
                </a:lnTo>
                <a:lnTo>
                  <a:pt x="4846" y="2853"/>
                </a:lnTo>
                <a:lnTo>
                  <a:pt x="4854" y="2787"/>
                </a:lnTo>
                <a:lnTo>
                  <a:pt x="4861" y="2721"/>
                </a:lnTo>
                <a:lnTo>
                  <a:pt x="4865" y="2652"/>
                </a:lnTo>
                <a:lnTo>
                  <a:pt x="4869" y="2581"/>
                </a:lnTo>
                <a:lnTo>
                  <a:pt x="4870" y="2508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2" name="Freeform 12"/>
          <p:cNvSpPr/>
          <p:nvPr/>
        </p:nvSpPr>
        <p:spPr>
          <a:xfrm>
            <a:off x="5321204" y="2113409"/>
            <a:ext cx="709613" cy="709803"/>
          </a:xfrm>
          <a:custGeom>
            <a:avLst/>
            <a:gdLst/>
            <a:ahLst/>
            <a:cxnLst/>
            <a:rect l="l" t="t" r="r" b="b"/>
            <a:pathLst>
              <a:path w="3576" h="3578">
                <a:moveTo>
                  <a:pt x="3576" y="1788"/>
                </a:moveTo>
                <a:lnTo>
                  <a:pt x="3574" y="1881"/>
                </a:lnTo>
                <a:lnTo>
                  <a:pt x="3567" y="1972"/>
                </a:lnTo>
                <a:lnTo>
                  <a:pt x="3556" y="2061"/>
                </a:lnTo>
                <a:lnTo>
                  <a:pt x="3540" y="2149"/>
                </a:lnTo>
                <a:lnTo>
                  <a:pt x="3520" y="2236"/>
                </a:lnTo>
                <a:lnTo>
                  <a:pt x="3496" y="2321"/>
                </a:lnTo>
                <a:lnTo>
                  <a:pt x="3468" y="2404"/>
                </a:lnTo>
                <a:lnTo>
                  <a:pt x="3435" y="2485"/>
                </a:lnTo>
                <a:lnTo>
                  <a:pt x="3400" y="2564"/>
                </a:lnTo>
                <a:lnTo>
                  <a:pt x="3361" y="2642"/>
                </a:lnTo>
                <a:lnTo>
                  <a:pt x="3317" y="2716"/>
                </a:lnTo>
                <a:lnTo>
                  <a:pt x="3270" y="2788"/>
                </a:lnTo>
                <a:lnTo>
                  <a:pt x="3221" y="2860"/>
                </a:lnTo>
                <a:lnTo>
                  <a:pt x="3168" y="2927"/>
                </a:lnTo>
                <a:lnTo>
                  <a:pt x="3112" y="2991"/>
                </a:lnTo>
                <a:lnTo>
                  <a:pt x="3052" y="3053"/>
                </a:lnTo>
                <a:lnTo>
                  <a:pt x="2990" y="3113"/>
                </a:lnTo>
                <a:lnTo>
                  <a:pt x="2926" y="3170"/>
                </a:lnTo>
                <a:lnTo>
                  <a:pt x="2858" y="3223"/>
                </a:lnTo>
                <a:lnTo>
                  <a:pt x="2788" y="3272"/>
                </a:lnTo>
                <a:lnTo>
                  <a:pt x="2715" y="3318"/>
                </a:lnTo>
                <a:lnTo>
                  <a:pt x="2641" y="3362"/>
                </a:lnTo>
                <a:lnTo>
                  <a:pt x="2563" y="3402"/>
                </a:lnTo>
                <a:lnTo>
                  <a:pt x="2484" y="3437"/>
                </a:lnTo>
                <a:lnTo>
                  <a:pt x="2403" y="3470"/>
                </a:lnTo>
                <a:lnTo>
                  <a:pt x="2319" y="3498"/>
                </a:lnTo>
                <a:lnTo>
                  <a:pt x="2235" y="3521"/>
                </a:lnTo>
                <a:lnTo>
                  <a:pt x="2148" y="3542"/>
                </a:lnTo>
                <a:lnTo>
                  <a:pt x="2060" y="3557"/>
                </a:lnTo>
                <a:lnTo>
                  <a:pt x="1971" y="3569"/>
                </a:lnTo>
                <a:lnTo>
                  <a:pt x="1880" y="3575"/>
                </a:lnTo>
                <a:lnTo>
                  <a:pt x="1787" y="3578"/>
                </a:lnTo>
                <a:lnTo>
                  <a:pt x="1696" y="3575"/>
                </a:lnTo>
                <a:lnTo>
                  <a:pt x="1605" y="3569"/>
                </a:lnTo>
                <a:lnTo>
                  <a:pt x="1516" y="3557"/>
                </a:lnTo>
                <a:lnTo>
                  <a:pt x="1428" y="3542"/>
                </a:lnTo>
                <a:lnTo>
                  <a:pt x="1341" y="3521"/>
                </a:lnTo>
                <a:lnTo>
                  <a:pt x="1257" y="3498"/>
                </a:lnTo>
                <a:lnTo>
                  <a:pt x="1173" y="3470"/>
                </a:lnTo>
                <a:lnTo>
                  <a:pt x="1092" y="3437"/>
                </a:lnTo>
                <a:lnTo>
                  <a:pt x="1013" y="3402"/>
                </a:lnTo>
                <a:lnTo>
                  <a:pt x="936" y="3362"/>
                </a:lnTo>
                <a:lnTo>
                  <a:pt x="861" y="3318"/>
                </a:lnTo>
                <a:lnTo>
                  <a:pt x="788" y="3272"/>
                </a:lnTo>
                <a:lnTo>
                  <a:pt x="718" y="3223"/>
                </a:lnTo>
                <a:lnTo>
                  <a:pt x="650" y="3170"/>
                </a:lnTo>
                <a:lnTo>
                  <a:pt x="586" y="3113"/>
                </a:lnTo>
                <a:lnTo>
                  <a:pt x="523" y="3053"/>
                </a:lnTo>
                <a:lnTo>
                  <a:pt x="465" y="2991"/>
                </a:lnTo>
                <a:lnTo>
                  <a:pt x="408" y="2927"/>
                </a:lnTo>
                <a:lnTo>
                  <a:pt x="355" y="2860"/>
                </a:lnTo>
                <a:lnTo>
                  <a:pt x="306" y="2788"/>
                </a:lnTo>
                <a:lnTo>
                  <a:pt x="258" y="2716"/>
                </a:lnTo>
                <a:lnTo>
                  <a:pt x="215" y="2642"/>
                </a:lnTo>
                <a:lnTo>
                  <a:pt x="176" y="2564"/>
                </a:lnTo>
                <a:lnTo>
                  <a:pt x="140" y="2485"/>
                </a:lnTo>
                <a:lnTo>
                  <a:pt x="108" y="2404"/>
                </a:lnTo>
                <a:lnTo>
                  <a:pt x="80" y="2321"/>
                </a:lnTo>
                <a:lnTo>
                  <a:pt x="57" y="2236"/>
                </a:lnTo>
                <a:lnTo>
                  <a:pt x="36" y="2149"/>
                </a:lnTo>
                <a:lnTo>
                  <a:pt x="21" y="2061"/>
                </a:lnTo>
                <a:lnTo>
                  <a:pt x="9" y="1972"/>
                </a:lnTo>
                <a:lnTo>
                  <a:pt x="2" y="1881"/>
                </a:lnTo>
                <a:lnTo>
                  <a:pt x="0" y="1788"/>
                </a:lnTo>
                <a:lnTo>
                  <a:pt x="2" y="1697"/>
                </a:lnTo>
                <a:lnTo>
                  <a:pt x="9" y="1606"/>
                </a:lnTo>
                <a:lnTo>
                  <a:pt x="21" y="1517"/>
                </a:lnTo>
                <a:lnTo>
                  <a:pt x="36" y="1429"/>
                </a:lnTo>
                <a:lnTo>
                  <a:pt x="57" y="1342"/>
                </a:lnTo>
                <a:lnTo>
                  <a:pt x="80" y="1256"/>
                </a:lnTo>
                <a:lnTo>
                  <a:pt x="108" y="1174"/>
                </a:lnTo>
                <a:lnTo>
                  <a:pt x="140" y="1093"/>
                </a:lnTo>
                <a:lnTo>
                  <a:pt x="176" y="1013"/>
                </a:lnTo>
                <a:lnTo>
                  <a:pt x="215" y="936"/>
                </a:lnTo>
                <a:lnTo>
                  <a:pt x="258" y="862"/>
                </a:lnTo>
                <a:lnTo>
                  <a:pt x="306" y="788"/>
                </a:lnTo>
                <a:lnTo>
                  <a:pt x="355" y="718"/>
                </a:lnTo>
                <a:lnTo>
                  <a:pt x="408" y="651"/>
                </a:lnTo>
                <a:lnTo>
                  <a:pt x="465" y="585"/>
                </a:lnTo>
                <a:lnTo>
                  <a:pt x="523" y="523"/>
                </a:lnTo>
                <a:lnTo>
                  <a:pt x="586" y="465"/>
                </a:lnTo>
                <a:lnTo>
                  <a:pt x="650" y="408"/>
                </a:lnTo>
                <a:lnTo>
                  <a:pt x="718" y="355"/>
                </a:lnTo>
                <a:lnTo>
                  <a:pt x="788" y="306"/>
                </a:lnTo>
                <a:lnTo>
                  <a:pt x="861" y="258"/>
                </a:lnTo>
                <a:lnTo>
                  <a:pt x="936" y="216"/>
                </a:lnTo>
                <a:lnTo>
                  <a:pt x="1013" y="176"/>
                </a:lnTo>
                <a:lnTo>
                  <a:pt x="1092" y="140"/>
                </a:lnTo>
                <a:lnTo>
                  <a:pt x="1173" y="108"/>
                </a:lnTo>
                <a:lnTo>
                  <a:pt x="1257" y="80"/>
                </a:lnTo>
                <a:lnTo>
                  <a:pt x="1341" y="57"/>
                </a:lnTo>
                <a:lnTo>
                  <a:pt x="1428" y="36"/>
                </a:lnTo>
                <a:lnTo>
                  <a:pt x="1516" y="20"/>
                </a:lnTo>
                <a:lnTo>
                  <a:pt x="1605" y="9"/>
                </a:lnTo>
                <a:lnTo>
                  <a:pt x="1696" y="2"/>
                </a:lnTo>
                <a:lnTo>
                  <a:pt x="1787" y="0"/>
                </a:lnTo>
                <a:lnTo>
                  <a:pt x="1880" y="2"/>
                </a:lnTo>
                <a:lnTo>
                  <a:pt x="1971" y="9"/>
                </a:lnTo>
                <a:lnTo>
                  <a:pt x="2060" y="20"/>
                </a:lnTo>
                <a:lnTo>
                  <a:pt x="2148" y="36"/>
                </a:lnTo>
                <a:lnTo>
                  <a:pt x="2235" y="57"/>
                </a:lnTo>
                <a:lnTo>
                  <a:pt x="2319" y="80"/>
                </a:lnTo>
                <a:lnTo>
                  <a:pt x="2403" y="108"/>
                </a:lnTo>
                <a:lnTo>
                  <a:pt x="2484" y="140"/>
                </a:lnTo>
                <a:lnTo>
                  <a:pt x="2563" y="176"/>
                </a:lnTo>
                <a:lnTo>
                  <a:pt x="2641" y="216"/>
                </a:lnTo>
                <a:lnTo>
                  <a:pt x="2715" y="258"/>
                </a:lnTo>
                <a:lnTo>
                  <a:pt x="2788" y="306"/>
                </a:lnTo>
                <a:lnTo>
                  <a:pt x="2858" y="355"/>
                </a:lnTo>
                <a:lnTo>
                  <a:pt x="2926" y="408"/>
                </a:lnTo>
                <a:lnTo>
                  <a:pt x="2990" y="465"/>
                </a:lnTo>
                <a:lnTo>
                  <a:pt x="3052" y="523"/>
                </a:lnTo>
                <a:lnTo>
                  <a:pt x="3112" y="585"/>
                </a:lnTo>
                <a:lnTo>
                  <a:pt x="3168" y="651"/>
                </a:lnTo>
                <a:lnTo>
                  <a:pt x="3221" y="718"/>
                </a:lnTo>
                <a:lnTo>
                  <a:pt x="3270" y="788"/>
                </a:lnTo>
                <a:lnTo>
                  <a:pt x="3317" y="862"/>
                </a:lnTo>
                <a:lnTo>
                  <a:pt x="3361" y="936"/>
                </a:lnTo>
                <a:lnTo>
                  <a:pt x="3400" y="1013"/>
                </a:lnTo>
                <a:lnTo>
                  <a:pt x="3435" y="1093"/>
                </a:lnTo>
                <a:lnTo>
                  <a:pt x="3468" y="1174"/>
                </a:lnTo>
                <a:lnTo>
                  <a:pt x="3496" y="1256"/>
                </a:lnTo>
                <a:lnTo>
                  <a:pt x="3520" y="1342"/>
                </a:lnTo>
                <a:lnTo>
                  <a:pt x="3540" y="1429"/>
                </a:lnTo>
                <a:lnTo>
                  <a:pt x="3556" y="1517"/>
                </a:lnTo>
                <a:lnTo>
                  <a:pt x="3567" y="1606"/>
                </a:lnTo>
                <a:lnTo>
                  <a:pt x="3574" y="1697"/>
                </a:lnTo>
                <a:lnTo>
                  <a:pt x="3576" y="1788"/>
                </a:lnTo>
              </a:path>
            </a:pathLst>
          </a:custGeom>
          <a:solidFill>
            <a:schemeClr val="lt1">
              <a:alpha val="100000"/>
            </a:schemeClr>
          </a:solidFill>
        </p:spPr>
      </p:sp>
      <p:sp>
        <p:nvSpPr>
          <p:cNvPr id="13" name="Freeform 13"/>
          <p:cNvSpPr/>
          <p:nvPr/>
        </p:nvSpPr>
        <p:spPr>
          <a:xfrm>
            <a:off x="6116542" y="2881981"/>
            <a:ext cx="966788" cy="967073"/>
          </a:xfrm>
          <a:custGeom>
            <a:avLst/>
            <a:gdLst/>
            <a:ahLst/>
            <a:cxnLst/>
            <a:rect l="l" t="t" r="r" b="b"/>
            <a:pathLst>
              <a:path w="4869" h="4872">
                <a:moveTo>
                  <a:pt x="0" y="2508"/>
                </a:moveTo>
                <a:lnTo>
                  <a:pt x="1" y="2510"/>
                </a:lnTo>
                <a:lnTo>
                  <a:pt x="2" y="2512"/>
                </a:lnTo>
                <a:lnTo>
                  <a:pt x="2" y="2493"/>
                </a:lnTo>
                <a:lnTo>
                  <a:pt x="1" y="2474"/>
                </a:lnTo>
                <a:lnTo>
                  <a:pt x="0" y="2455"/>
                </a:lnTo>
                <a:lnTo>
                  <a:pt x="0" y="2436"/>
                </a:lnTo>
                <a:lnTo>
                  <a:pt x="3" y="2311"/>
                </a:lnTo>
                <a:lnTo>
                  <a:pt x="12" y="2187"/>
                </a:lnTo>
                <a:lnTo>
                  <a:pt x="28" y="2065"/>
                </a:lnTo>
                <a:lnTo>
                  <a:pt x="49" y="1945"/>
                </a:lnTo>
                <a:lnTo>
                  <a:pt x="76" y="1827"/>
                </a:lnTo>
                <a:lnTo>
                  <a:pt x="109" y="1712"/>
                </a:lnTo>
                <a:lnTo>
                  <a:pt x="147" y="1598"/>
                </a:lnTo>
                <a:lnTo>
                  <a:pt x="191" y="1488"/>
                </a:lnTo>
                <a:lnTo>
                  <a:pt x="240" y="1380"/>
                </a:lnTo>
                <a:lnTo>
                  <a:pt x="294" y="1276"/>
                </a:lnTo>
                <a:lnTo>
                  <a:pt x="352" y="1173"/>
                </a:lnTo>
                <a:lnTo>
                  <a:pt x="416" y="1074"/>
                </a:lnTo>
                <a:lnTo>
                  <a:pt x="484" y="979"/>
                </a:lnTo>
                <a:lnTo>
                  <a:pt x="556" y="887"/>
                </a:lnTo>
                <a:lnTo>
                  <a:pt x="633" y="799"/>
                </a:lnTo>
                <a:lnTo>
                  <a:pt x="713" y="714"/>
                </a:lnTo>
                <a:lnTo>
                  <a:pt x="798" y="633"/>
                </a:lnTo>
                <a:lnTo>
                  <a:pt x="887" y="556"/>
                </a:lnTo>
                <a:lnTo>
                  <a:pt x="978" y="484"/>
                </a:lnTo>
                <a:lnTo>
                  <a:pt x="1074" y="416"/>
                </a:lnTo>
                <a:lnTo>
                  <a:pt x="1172" y="353"/>
                </a:lnTo>
                <a:lnTo>
                  <a:pt x="1274" y="295"/>
                </a:lnTo>
                <a:lnTo>
                  <a:pt x="1379" y="241"/>
                </a:lnTo>
                <a:lnTo>
                  <a:pt x="1487" y="192"/>
                </a:lnTo>
                <a:lnTo>
                  <a:pt x="1598" y="148"/>
                </a:lnTo>
                <a:lnTo>
                  <a:pt x="1710" y="110"/>
                </a:lnTo>
                <a:lnTo>
                  <a:pt x="1826" y="77"/>
                </a:lnTo>
                <a:lnTo>
                  <a:pt x="1944" y="50"/>
                </a:lnTo>
                <a:lnTo>
                  <a:pt x="2064" y="29"/>
                </a:lnTo>
                <a:lnTo>
                  <a:pt x="2186" y="13"/>
                </a:lnTo>
                <a:lnTo>
                  <a:pt x="2310" y="4"/>
                </a:lnTo>
                <a:lnTo>
                  <a:pt x="2435" y="0"/>
                </a:lnTo>
                <a:lnTo>
                  <a:pt x="2560" y="4"/>
                </a:lnTo>
                <a:lnTo>
                  <a:pt x="2684" y="13"/>
                </a:lnTo>
                <a:lnTo>
                  <a:pt x="2806" y="29"/>
                </a:lnTo>
                <a:lnTo>
                  <a:pt x="2925" y="50"/>
                </a:lnTo>
                <a:lnTo>
                  <a:pt x="3043" y="77"/>
                </a:lnTo>
                <a:lnTo>
                  <a:pt x="3158" y="110"/>
                </a:lnTo>
                <a:lnTo>
                  <a:pt x="3271" y="148"/>
                </a:lnTo>
                <a:lnTo>
                  <a:pt x="3383" y="192"/>
                </a:lnTo>
                <a:lnTo>
                  <a:pt x="3490" y="241"/>
                </a:lnTo>
                <a:lnTo>
                  <a:pt x="3594" y="295"/>
                </a:lnTo>
                <a:lnTo>
                  <a:pt x="3697" y="353"/>
                </a:lnTo>
                <a:lnTo>
                  <a:pt x="3796" y="416"/>
                </a:lnTo>
                <a:lnTo>
                  <a:pt x="3891" y="484"/>
                </a:lnTo>
                <a:lnTo>
                  <a:pt x="3983" y="556"/>
                </a:lnTo>
                <a:lnTo>
                  <a:pt x="4071" y="633"/>
                </a:lnTo>
                <a:lnTo>
                  <a:pt x="4156" y="714"/>
                </a:lnTo>
                <a:lnTo>
                  <a:pt x="4237" y="799"/>
                </a:lnTo>
                <a:lnTo>
                  <a:pt x="4313" y="887"/>
                </a:lnTo>
                <a:lnTo>
                  <a:pt x="4386" y="979"/>
                </a:lnTo>
                <a:lnTo>
                  <a:pt x="4453" y="1074"/>
                </a:lnTo>
                <a:lnTo>
                  <a:pt x="4516" y="1173"/>
                </a:lnTo>
                <a:lnTo>
                  <a:pt x="4575" y="1276"/>
                </a:lnTo>
                <a:lnTo>
                  <a:pt x="4629" y="1380"/>
                </a:lnTo>
                <a:lnTo>
                  <a:pt x="4677" y="1488"/>
                </a:lnTo>
                <a:lnTo>
                  <a:pt x="4721" y="1598"/>
                </a:lnTo>
                <a:lnTo>
                  <a:pt x="4760" y="1712"/>
                </a:lnTo>
                <a:lnTo>
                  <a:pt x="4792" y="1827"/>
                </a:lnTo>
                <a:lnTo>
                  <a:pt x="4819" y="1945"/>
                </a:lnTo>
                <a:lnTo>
                  <a:pt x="4841" y="2065"/>
                </a:lnTo>
                <a:lnTo>
                  <a:pt x="4857" y="2187"/>
                </a:lnTo>
                <a:lnTo>
                  <a:pt x="4866" y="2311"/>
                </a:lnTo>
                <a:lnTo>
                  <a:pt x="4869" y="2436"/>
                </a:lnTo>
                <a:lnTo>
                  <a:pt x="4866" y="2561"/>
                </a:lnTo>
                <a:lnTo>
                  <a:pt x="4857" y="2685"/>
                </a:lnTo>
                <a:lnTo>
                  <a:pt x="4841" y="2807"/>
                </a:lnTo>
                <a:lnTo>
                  <a:pt x="4819" y="2927"/>
                </a:lnTo>
                <a:lnTo>
                  <a:pt x="4792" y="3045"/>
                </a:lnTo>
                <a:lnTo>
                  <a:pt x="4760" y="3161"/>
                </a:lnTo>
                <a:lnTo>
                  <a:pt x="4721" y="3274"/>
                </a:lnTo>
                <a:lnTo>
                  <a:pt x="4677" y="3384"/>
                </a:lnTo>
                <a:lnTo>
                  <a:pt x="4629" y="3492"/>
                </a:lnTo>
                <a:lnTo>
                  <a:pt x="4575" y="3597"/>
                </a:lnTo>
                <a:lnTo>
                  <a:pt x="4516" y="3699"/>
                </a:lnTo>
                <a:lnTo>
                  <a:pt x="4453" y="3798"/>
                </a:lnTo>
                <a:lnTo>
                  <a:pt x="4386" y="3894"/>
                </a:lnTo>
                <a:lnTo>
                  <a:pt x="4313" y="3985"/>
                </a:lnTo>
                <a:lnTo>
                  <a:pt x="4237" y="4074"/>
                </a:lnTo>
                <a:lnTo>
                  <a:pt x="4156" y="4159"/>
                </a:lnTo>
                <a:lnTo>
                  <a:pt x="4071" y="4239"/>
                </a:lnTo>
                <a:lnTo>
                  <a:pt x="3983" y="4315"/>
                </a:lnTo>
                <a:lnTo>
                  <a:pt x="3891" y="4388"/>
                </a:lnTo>
                <a:lnTo>
                  <a:pt x="3796" y="4456"/>
                </a:lnTo>
                <a:lnTo>
                  <a:pt x="3697" y="4519"/>
                </a:lnTo>
                <a:lnTo>
                  <a:pt x="3594" y="4578"/>
                </a:lnTo>
                <a:lnTo>
                  <a:pt x="3490" y="4631"/>
                </a:lnTo>
                <a:lnTo>
                  <a:pt x="3383" y="4681"/>
                </a:lnTo>
                <a:lnTo>
                  <a:pt x="3271" y="4724"/>
                </a:lnTo>
                <a:lnTo>
                  <a:pt x="3158" y="4762"/>
                </a:lnTo>
                <a:lnTo>
                  <a:pt x="3043" y="4796"/>
                </a:lnTo>
                <a:lnTo>
                  <a:pt x="2925" y="4823"/>
                </a:lnTo>
                <a:lnTo>
                  <a:pt x="2806" y="4844"/>
                </a:lnTo>
                <a:lnTo>
                  <a:pt x="2684" y="4859"/>
                </a:lnTo>
                <a:lnTo>
                  <a:pt x="2560" y="4869"/>
                </a:lnTo>
                <a:lnTo>
                  <a:pt x="2435" y="4872"/>
                </a:lnTo>
                <a:lnTo>
                  <a:pt x="2390" y="4871"/>
                </a:lnTo>
                <a:lnTo>
                  <a:pt x="2345" y="4870"/>
                </a:lnTo>
                <a:lnTo>
                  <a:pt x="2301" y="4868"/>
                </a:lnTo>
                <a:lnTo>
                  <a:pt x="2257" y="4866"/>
                </a:lnTo>
                <a:lnTo>
                  <a:pt x="2213" y="4862"/>
                </a:lnTo>
                <a:lnTo>
                  <a:pt x="2169" y="4858"/>
                </a:lnTo>
                <a:lnTo>
                  <a:pt x="2126" y="4853"/>
                </a:lnTo>
                <a:lnTo>
                  <a:pt x="2083" y="4848"/>
                </a:lnTo>
                <a:lnTo>
                  <a:pt x="2041" y="4841"/>
                </a:lnTo>
                <a:lnTo>
                  <a:pt x="1998" y="4833"/>
                </a:lnTo>
                <a:lnTo>
                  <a:pt x="1956" y="4825"/>
                </a:lnTo>
                <a:lnTo>
                  <a:pt x="1914" y="4817"/>
                </a:lnTo>
                <a:lnTo>
                  <a:pt x="1873" y="4807"/>
                </a:lnTo>
                <a:lnTo>
                  <a:pt x="1831" y="4797"/>
                </a:lnTo>
                <a:lnTo>
                  <a:pt x="1790" y="4786"/>
                </a:lnTo>
                <a:lnTo>
                  <a:pt x="1750" y="4774"/>
                </a:lnTo>
                <a:lnTo>
                  <a:pt x="1709" y="4762"/>
                </a:lnTo>
                <a:lnTo>
                  <a:pt x="1669" y="4748"/>
                </a:lnTo>
                <a:lnTo>
                  <a:pt x="1628" y="4735"/>
                </a:lnTo>
                <a:lnTo>
                  <a:pt x="1589" y="4720"/>
                </a:lnTo>
                <a:lnTo>
                  <a:pt x="1549" y="4704"/>
                </a:lnTo>
                <a:lnTo>
                  <a:pt x="1510" y="4689"/>
                </a:lnTo>
                <a:lnTo>
                  <a:pt x="1470" y="4672"/>
                </a:lnTo>
                <a:lnTo>
                  <a:pt x="1431" y="4655"/>
                </a:lnTo>
                <a:lnTo>
                  <a:pt x="1393" y="4637"/>
                </a:lnTo>
                <a:lnTo>
                  <a:pt x="1353" y="4618"/>
                </a:lnTo>
                <a:lnTo>
                  <a:pt x="1315" y="4597"/>
                </a:lnTo>
                <a:lnTo>
                  <a:pt x="1276" y="4577"/>
                </a:lnTo>
                <a:lnTo>
                  <a:pt x="1239" y="4557"/>
                </a:lnTo>
                <a:lnTo>
                  <a:pt x="1201" y="4535"/>
                </a:lnTo>
                <a:lnTo>
                  <a:pt x="1164" y="4513"/>
                </a:lnTo>
                <a:lnTo>
                  <a:pt x="1125" y="4489"/>
                </a:lnTo>
                <a:lnTo>
                  <a:pt x="1106" y="4478"/>
                </a:lnTo>
                <a:lnTo>
                  <a:pt x="1083" y="4463"/>
                </a:lnTo>
                <a:lnTo>
                  <a:pt x="1057" y="4447"/>
                </a:lnTo>
                <a:lnTo>
                  <a:pt x="1026" y="4428"/>
                </a:lnTo>
                <a:lnTo>
                  <a:pt x="1006" y="4416"/>
                </a:lnTo>
                <a:lnTo>
                  <a:pt x="986" y="4407"/>
                </a:lnTo>
                <a:lnTo>
                  <a:pt x="968" y="4401"/>
                </a:lnTo>
                <a:lnTo>
                  <a:pt x="950" y="4398"/>
                </a:lnTo>
                <a:lnTo>
                  <a:pt x="933" y="4397"/>
                </a:lnTo>
                <a:lnTo>
                  <a:pt x="917" y="4399"/>
                </a:lnTo>
                <a:lnTo>
                  <a:pt x="901" y="4402"/>
                </a:lnTo>
                <a:lnTo>
                  <a:pt x="887" y="4408"/>
                </a:lnTo>
                <a:lnTo>
                  <a:pt x="872" y="4416"/>
                </a:lnTo>
                <a:lnTo>
                  <a:pt x="856" y="4425"/>
                </a:lnTo>
                <a:lnTo>
                  <a:pt x="841" y="4436"/>
                </a:lnTo>
                <a:lnTo>
                  <a:pt x="826" y="4448"/>
                </a:lnTo>
                <a:lnTo>
                  <a:pt x="793" y="4475"/>
                </a:lnTo>
                <a:lnTo>
                  <a:pt x="756" y="4506"/>
                </a:lnTo>
                <a:lnTo>
                  <a:pt x="736" y="4522"/>
                </a:lnTo>
                <a:lnTo>
                  <a:pt x="714" y="4539"/>
                </a:lnTo>
                <a:lnTo>
                  <a:pt x="692" y="4554"/>
                </a:lnTo>
                <a:lnTo>
                  <a:pt x="667" y="4570"/>
                </a:lnTo>
                <a:lnTo>
                  <a:pt x="640" y="4586"/>
                </a:lnTo>
                <a:lnTo>
                  <a:pt x="612" y="4602"/>
                </a:lnTo>
                <a:lnTo>
                  <a:pt x="580" y="4616"/>
                </a:lnTo>
                <a:lnTo>
                  <a:pt x="547" y="4630"/>
                </a:lnTo>
                <a:lnTo>
                  <a:pt x="511" y="4642"/>
                </a:lnTo>
                <a:lnTo>
                  <a:pt x="472" y="4654"/>
                </a:lnTo>
                <a:lnTo>
                  <a:pt x="430" y="4664"/>
                </a:lnTo>
                <a:lnTo>
                  <a:pt x="386" y="4672"/>
                </a:lnTo>
                <a:lnTo>
                  <a:pt x="338" y="4678"/>
                </a:lnTo>
                <a:lnTo>
                  <a:pt x="286" y="4683"/>
                </a:lnTo>
                <a:lnTo>
                  <a:pt x="231" y="4686"/>
                </a:lnTo>
                <a:lnTo>
                  <a:pt x="172" y="4686"/>
                </a:lnTo>
                <a:lnTo>
                  <a:pt x="192" y="4675"/>
                </a:lnTo>
                <a:lnTo>
                  <a:pt x="213" y="4663"/>
                </a:lnTo>
                <a:lnTo>
                  <a:pt x="231" y="4649"/>
                </a:lnTo>
                <a:lnTo>
                  <a:pt x="249" y="4636"/>
                </a:lnTo>
                <a:lnTo>
                  <a:pt x="266" y="4621"/>
                </a:lnTo>
                <a:lnTo>
                  <a:pt x="280" y="4606"/>
                </a:lnTo>
                <a:lnTo>
                  <a:pt x="295" y="4590"/>
                </a:lnTo>
                <a:lnTo>
                  <a:pt x="310" y="4575"/>
                </a:lnTo>
                <a:lnTo>
                  <a:pt x="322" y="4558"/>
                </a:lnTo>
                <a:lnTo>
                  <a:pt x="333" y="4541"/>
                </a:lnTo>
                <a:lnTo>
                  <a:pt x="345" y="4523"/>
                </a:lnTo>
                <a:lnTo>
                  <a:pt x="355" y="4505"/>
                </a:lnTo>
                <a:lnTo>
                  <a:pt x="364" y="4487"/>
                </a:lnTo>
                <a:lnTo>
                  <a:pt x="373" y="4468"/>
                </a:lnTo>
                <a:lnTo>
                  <a:pt x="381" y="4448"/>
                </a:lnTo>
                <a:lnTo>
                  <a:pt x="387" y="4429"/>
                </a:lnTo>
                <a:lnTo>
                  <a:pt x="393" y="4410"/>
                </a:lnTo>
                <a:lnTo>
                  <a:pt x="399" y="4391"/>
                </a:lnTo>
                <a:lnTo>
                  <a:pt x="403" y="4371"/>
                </a:lnTo>
                <a:lnTo>
                  <a:pt x="408" y="4351"/>
                </a:lnTo>
                <a:lnTo>
                  <a:pt x="411" y="4332"/>
                </a:lnTo>
                <a:lnTo>
                  <a:pt x="414" y="4312"/>
                </a:lnTo>
                <a:lnTo>
                  <a:pt x="417" y="4293"/>
                </a:lnTo>
                <a:lnTo>
                  <a:pt x="418" y="4274"/>
                </a:lnTo>
                <a:lnTo>
                  <a:pt x="420" y="4235"/>
                </a:lnTo>
                <a:lnTo>
                  <a:pt x="419" y="4198"/>
                </a:lnTo>
                <a:lnTo>
                  <a:pt x="417" y="4163"/>
                </a:lnTo>
                <a:lnTo>
                  <a:pt x="413" y="4129"/>
                </a:lnTo>
                <a:lnTo>
                  <a:pt x="407" y="4093"/>
                </a:lnTo>
                <a:lnTo>
                  <a:pt x="399" y="4057"/>
                </a:lnTo>
                <a:lnTo>
                  <a:pt x="390" y="4020"/>
                </a:lnTo>
                <a:lnTo>
                  <a:pt x="379" y="3983"/>
                </a:lnTo>
                <a:lnTo>
                  <a:pt x="367" y="3944"/>
                </a:lnTo>
                <a:lnTo>
                  <a:pt x="354" y="3906"/>
                </a:lnTo>
                <a:lnTo>
                  <a:pt x="340" y="3867"/>
                </a:lnTo>
                <a:lnTo>
                  <a:pt x="324" y="3826"/>
                </a:lnTo>
                <a:lnTo>
                  <a:pt x="293" y="3744"/>
                </a:lnTo>
                <a:lnTo>
                  <a:pt x="258" y="3657"/>
                </a:lnTo>
                <a:lnTo>
                  <a:pt x="222" y="3567"/>
                </a:lnTo>
                <a:lnTo>
                  <a:pt x="186" y="3471"/>
                </a:lnTo>
                <a:lnTo>
                  <a:pt x="168" y="3421"/>
                </a:lnTo>
                <a:lnTo>
                  <a:pt x="150" y="3372"/>
                </a:lnTo>
                <a:lnTo>
                  <a:pt x="133" y="3320"/>
                </a:lnTo>
                <a:lnTo>
                  <a:pt x="116" y="3266"/>
                </a:lnTo>
                <a:lnTo>
                  <a:pt x="100" y="3212"/>
                </a:lnTo>
                <a:lnTo>
                  <a:pt x="84" y="3155"/>
                </a:lnTo>
                <a:lnTo>
                  <a:pt x="70" y="3099"/>
                </a:lnTo>
                <a:lnTo>
                  <a:pt x="57" y="3039"/>
                </a:lnTo>
                <a:lnTo>
                  <a:pt x="45" y="2979"/>
                </a:lnTo>
                <a:lnTo>
                  <a:pt x="34" y="2917"/>
                </a:lnTo>
                <a:lnTo>
                  <a:pt x="23" y="2853"/>
                </a:lnTo>
                <a:lnTo>
                  <a:pt x="15" y="2788"/>
                </a:lnTo>
                <a:lnTo>
                  <a:pt x="9" y="2721"/>
                </a:lnTo>
                <a:lnTo>
                  <a:pt x="4" y="2651"/>
                </a:lnTo>
                <a:lnTo>
                  <a:pt x="1" y="2581"/>
                </a:lnTo>
                <a:lnTo>
                  <a:pt x="0" y="2508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4" name="Freeform 14"/>
          <p:cNvSpPr/>
          <p:nvPr/>
        </p:nvSpPr>
        <p:spPr>
          <a:xfrm>
            <a:off x="6245129" y="3010664"/>
            <a:ext cx="709613" cy="709803"/>
          </a:xfrm>
          <a:custGeom>
            <a:avLst/>
            <a:gdLst/>
            <a:ahLst/>
            <a:cxnLst/>
            <a:rect l="l" t="t" r="r" b="b"/>
            <a:pathLst>
              <a:path w="3575" h="3577">
                <a:moveTo>
                  <a:pt x="0" y="1788"/>
                </a:moveTo>
                <a:lnTo>
                  <a:pt x="2" y="1880"/>
                </a:lnTo>
                <a:lnTo>
                  <a:pt x="9" y="1972"/>
                </a:lnTo>
                <a:lnTo>
                  <a:pt x="20" y="2061"/>
                </a:lnTo>
                <a:lnTo>
                  <a:pt x="36" y="2149"/>
                </a:lnTo>
                <a:lnTo>
                  <a:pt x="56" y="2235"/>
                </a:lnTo>
                <a:lnTo>
                  <a:pt x="80" y="2320"/>
                </a:lnTo>
                <a:lnTo>
                  <a:pt x="108" y="2403"/>
                </a:lnTo>
                <a:lnTo>
                  <a:pt x="140" y="2485"/>
                </a:lnTo>
                <a:lnTo>
                  <a:pt x="175" y="2564"/>
                </a:lnTo>
                <a:lnTo>
                  <a:pt x="216" y="2641"/>
                </a:lnTo>
                <a:lnTo>
                  <a:pt x="259" y="2716"/>
                </a:lnTo>
                <a:lnTo>
                  <a:pt x="305" y="2788"/>
                </a:lnTo>
                <a:lnTo>
                  <a:pt x="355" y="2859"/>
                </a:lnTo>
                <a:lnTo>
                  <a:pt x="407" y="2927"/>
                </a:lnTo>
                <a:lnTo>
                  <a:pt x="464" y="2991"/>
                </a:lnTo>
                <a:lnTo>
                  <a:pt x="524" y="3053"/>
                </a:lnTo>
                <a:lnTo>
                  <a:pt x="586" y="3113"/>
                </a:lnTo>
                <a:lnTo>
                  <a:pt x="650" y="3169"/>
                </a:lnTo>
                <a:lnTo>
                  <a:pt x="717" y="3222"/>
                </a:lnTo>
                <a:lnTo>
                  <a:pt x="788" y="3272"/>
                </a:lnTo>
                <a:lnTo>
                  <a:pt x="860" y="3318"/>
                </a:lnTo>
                <a:lnTo>
                  <a:pt x="935" y="3361"/>
                </a:lnTo>
                <a:lnTo>
                  <a:pt x="1013" y="3400"/>
                </a:lnTo>
                <a:lnTo>
                  <a:pt x="1091" y="3436"/>
                </a:lnTo>
                <a:lnTo>
                  <a:pt x="1173" y="3469"/>
                </a:lnTo>
                <a:lnTo>
                  <a:pt x="1256" y="3497"/>
                </a:lnTo>
                <a:lnTo>
                  <a:pt x="1341" y="3521"/>
                </a:lnTo>
                <a:lnTo>
                  <a:pt x="1427" y="3541"/>
                </a:lnTo>
                <a:lnTo>
                  <a:pt x="1515" y="3557"/>
                </a:lnTo>
                <a:lnTo>
                  <a:pt x="1604" y="3568"/>
                </a:lnTo>
                <a:lnTo>
                  <a:pt x="1696" y="3575"/>
                </a:lnTo>
                <a:lnTo>
                  <a:pt x="1788" y="3577"/>
                </a:lnTo>
                <a:lnTo>
                  <a:pt x="1879" y="3575"/>
                </a:lnTo>
                <a:lnTo>
                  <a:pt x="1970" y="3568"/>
                </a:lnTo>
                <a:lnTo>
                  <a:pt x="2059" y="3557"/>
                </a:lnTo>
                <a:lnTo>
                  <a:pt x="2147" y="3541"/>
                </a:lnTo>
                <a:lnTo>
                  <a:pt x="2234" y="3521"/>
                </a:lnTo>
                <a:lnTo>
                  <a:pt x="2319" y="3497"/>
                </a:lnTo>
                <a:lnTo>
                  <a:pt x="2402" y="3469"/>
                </a:lnTo>
                <a:lnTo>
                  <a:pt x="2483" y="3436"/>
                </a:lnTo>
                <a:lnTo>
                  <a:pt x="2563" y="3400"/>
                </a:lnTo>
                <a:lnTo>
                  <a:pt x="2640" y="3361"/>
                </a:lnTo>
                <a:lnTo>
                  <a:pt x="2714" y="3318"/>
                </a:lnTo>
                <a:lnTo>
                  <a:pt x="2787" y="3272"/>
                </a:lnTo>
                <a:lnTo>
                  <a:pt x="2857" y="3222"/>
                </a:lnTo>
                <a:lnTo>
                  <a:pt x="2925" y="3169"/>
                </a:lnTo>
                <a:lnTo>
                  <a:pt x="2989" y="3113"/>
                </a:lnTo>
                <a:lnTo>
                  <a:pt x="3052" y="3053"/>
                </a:lnTo>
                <a:lnTo>
                  <a:pt x="3111" y="2991"/>
                </a:lnTo>
                <a:lnTo>
                  <a:pt x="3167" y="2927"/>
                </a:lnTo>
                <a:lnTo>
                  <a:pt x="3220" y="2859"/>
                </a:lnTo>
                <a:lnTo>
                  <a:pt x="3270" y="2788"/>
                </a:lnTo>
                <a:lnTo>
                  <a:pt x="3317" y="2716"/>
                </a:lnTo>
                <a:lnTo>
                  <a:pt x="3360" y="2641"/>
                </a:lnTo>
                <a:lnTo>
                  <a:pt x="3399" y="2564"/>
                </a:lnTo>
                <a:lnTo>
                  <a:pt x="3435" y="2485"/>
                </a:lnTo>
                <a:lnTo>
                  <a:pt x="3467" y="2403"/>
                </a:lnTo>
                <a:lnTo>
                  <a:pt x="3495" y="2320"/>
                </a:lnTo>
                <a:lnTo>
                  <a:pt x="3519" y="2235"/>
                </a:lnTo>
                <a:lnTo>
                  <a:pt x="3539" y="2149"/>
                </a:lnTo>
                <a:lnTo>
                  <a:pt x="3555" y="2061"/>
                </a:lnTo>
                <a:lnTo>
                  <a:pt x="3566" y="1972"/>
                </a:lnTo>
                <a:lnTo>
                  <a:pt x="3573" y="1880"/>
                </a:lnTo>
                <a:lnTo>
                  <a:pt x="3575" y="1788"/>
                </a:lnTo>
                <a:lnTo>
                  <a:pt x="3573" y="1696"/>
                </a:lnTo>
                <a:lnTo>
                  <a:pt x="3566" y="1605"/>
                </a:lnTo>
                <a:lnTo>
                  <a:pt x="3555" y="1516"/>
                </a:lnTo>
                <a:lnTo>
                  <a:pt x="3539" y="1427"/>
                </a:lnTo>
                <a:lnTo>
                  <a:pt x="3519" y="1341"/>
                </a:lnTo>
                <a:lnTo>
                  <a:pt x="3495" y="1256"/>
                </a:lnTo>
                <a:lnTo>
                  <a:pt x="3467" y="1173"/>
                </a:lnTo>
                <a:lnTo>
                  <a:pt x="3435" y="1092"/>
                </a:lnTo>
                <a:lnTo>
                  <a:pt x="3399" y="1012"/>
                </a:lnTo>
                <a:lnTo>
                  <a:pt x="3360" y="935"/>
                </a:lnTo>
                <a:lnTo>
                  <a:pt x="3317" y="861"/>
                </a:lnTo>
                <a:lnTo>
                  <a:pt x="3270" y="788"/>
                </a:lnTo>
                <a:lnTo>
                  <a:pt x="3220" y="718"/>
                </a:lnTo>
                <a:lnTo>
                  <a:pt x="3167" y="650"/>
                </a:lnTo>
                <a:lnTo>
                  <a:pt x="3111" y="585"/>
                </a:lnTo>
                <a:lnTo>
                  <a:pt x="3052" y="523"/>
                </a:lnTo>
                <a:lnTo>
                  <a:pt x="2989" y="464"/>
                </a:lnTo>
                <a:lnTo>
                  <a:pt x="2925" y="408"/>
                </a:lnTo>
                <a:lnTo>
                  <a:pt x="2857" y="355"/>
                </a:lnTo>
                <a:lnTo>
                  <a:pt x="2787" y="305"/>
                </a:lnTo>
                <a:lnTo>
                  <a:pt x="2714" y="258"/>
                </a:lnTo>
                <a:lnTo>
                  <a:pt x="2640" y="215"/>
                </a:lnTo>
                <a:lnTo>
                  <a:pt x="2563" y="175"/>
                </a:lnTo>
                <a:lnTo>
                  <a:pt x="2483" y="139"/>
                </a:lnTo>
                <a:lnTo>
                  <a:pt x="2402" y="108"/>
                </a:lnTo>
                <a:lnTo>
                  <a:pt x="2319" y="80"/>
                </a:lnTo>
                <a:lnTo>
                  <a:pt x="2234" y="56"/>
                </a:lnTo>
                <a:lnTo>
                  <a:pt x="2147" y="36"/>
                </a:lnTo>
                <a:lnTo>
                  <a:pt x="2059" y="20"/>
                </a:lnTo>
                <a:lnTo>
                  <a:pt x="1970" y="9"/>
                </a:lnTo>
                <a:lnTo>
                  <a:pt x="1879" y="2"/>
                </a:lnTo>
                <a:lnTo>
                  <a:pt x="1788" y="0"/>
                </a:lnTo>
                <a:lnTo>
                  <a:pt x="1696" y="2"/>
                </a:lnTo>
                <a:lnTo>
                  <a:pt x="1604" y="9"/>
                </a:lnTo>
                <a:lnTo>
                  <a:pt x="1515" y="20"/>
                </a:lnTo>
                <a:lnTo>
                  <a:pt x="1427" y="36"/>
                </a:lnTo>
                <a:lnTo>
                  <a:pt x="1341" y="56"/>
                </a:lnTo>
                <a:lnTo>
                  <a:pt x="1256" y="80"/>
                </a:lnTo>
                <a:lnTo>
                  <a:pt x="1173" y="108"/>
                </a:lnTo>
                <a:lnTo>
                  <a:pt x="1091" y="139"/>
                </a:lnTo>
                <a:lnTo>
                  <a:pt x="1013" y="175"/>
                </a:lnTo>
                <a:lnTo>
                  <a:pt x="935" y="215"/>
                </a:lnTo>
                <a:lnTo>
                  <a:pt x="860" y="258"/>
                </a:lnTo>
                <a:lnTo>
                  <a:pt x="788" y="305"/>
                </a:lnTo>
                <a:lnTo>
                  <a:pt x="717" y="355"/>
                </a:lnTo>
                <a:lnTo>
                  <a:pt x="650" y="408"/>
                </a:lnTo>
                <a:lnTo>
                  <a:pt x="586" y="464"/>
                </a:lnTo>
                <a:lnTo>
                  <a:pt x="524" y="523"/>
                </a:lnTo>
                <a:lnTo>
                  <a:pt x="464" y="585"/>
                </a:lnTo>
                <a:lnTo>
                  <a:pt x="407" y="650"/>
                </a:lnTo>
                <a:lnTo>
                  <a:pt x="355" y="718"/>
                </a:lnTo>
                <a:lnTo>
                  <a:pt x="305" y="788"/>
                </a:lnTo>
                <a:lnTo>
                  <a:pt x="259" y="861"/>
                </a:lnTo>
                <a:lnTo>
                  <a:pt x="216" y="935"/>
                </a:lnTo>
                <a:lnTo>
                  <a:pt x="175" y="1012"/>
                </a:lnTo>
                <a:lnTo>
                  <a:pt x="140" y="1092"/>
                </a:lnTo>
                <a:lnTo>
                  <a:pt x="108" y="1173"/>
                </a:lnTo>
                <a:lnTo>
                  <a:pt x="80" y="1256"/>
                </a:lnTo>
                <a:lnTo>
                  <a:pt x="56" y="1341"/>
                </a:lnTo>
                <a:lnTo>
                  <a:pt x="36" y="1427"/>
                </a:lnTo>
                <a:lnTo>
                  <a:pt x="20" y="1516"/>
                </a:lnTo>
                <a:lnTo>
                  <a:pt x="9" y="1605"/>
                </a:lnTo>
                <a:lnTo>
                  <a:pt x="2" y="1696"/>
                </a:lnTo>
                <a:lnTo>
                  <a:pt x="0" y="1788"/>
                </a:lnTo>
              </a:path>
            </a:pathLst>
          </a:cu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5" name="Freeform 15"/>
          <p:cNvSpPr/>
          <p:nvPr/>
        </p:nvSpPr>
        <p:spPr>
          <a:xfrm>
            <a:off x="6043485" y="4598672"/>
            <a:ext cx="966788" cy="967073"/>
          </a:xfrm>
          <a:custGeom>
            <a:avLst/>
            <a:gdLst/>
            <a:ahLst/>
            <a:cxnLst/>
            <a:rect l="l" t="t" r="r" b="b"/>
            <a:pathLst>
              <a:path w="4869" h="4872">
                <a:moveTo>
                  <a:pt x="0" y="2509"/>
                </a:moveTo>
                <a:lnTo>
                  <a:pt x="1" y="2510"/>
                </a:lnTo>
                <a:lnTo>
                  <a:pt x="2" y="2512"/>
                </a:lnTo>
                <a:lnTo>
                  <a:pt x="1" y="2493"/>
                </a:lnTo>
                <a:lnTo>
                  <a:pt x="1" y="2474"/>
                </a:lnTo>
                <a:lnTo>
                  <a:pt x="0" y="2456"/>
                </a:lnTo>
                <a:lnTo>
                  <a:pt x="0" y="2437"/>
                </a:lnTo>
                <a:lnTo>
                  <a:pt x="3" y="2311"/>
                </a:lnTo>
                <a:lnTo>
                  <a:pt x="12" y="2187"/>
                </a:lnTo>
                <a:lnTo>
                  <a:pt x="28" y="2066"/>
                </a:lnTo>
                <a:lnTo>
                  <a:pt x="49" y="1945"/>
                </a:lnTo>
                <a:lnTo>
                  <a:pt x="76" y="1828"/>
                </a:lnTo>
                <a:lnTo>
                  <a:pt x="109" y="1712"/>
                </a:lnTo>
                <a:lnTo>
                  <a:pt x="147" y="1599"/>
                </a:lnTo>
                <a:lnTo>
                  <a:pt x="191" y="1488"/>
                </a:lnTo>
                <a:lnTo>
                  <a:pt x="240" y="1380"/>
                </a:lnTo>
                <a:lnTo>
                  <a:pt x="294" y="1275"/>
                </a:lnTo>
                <a:lnTo>
                  <a:pt x="353" y="1174"/>
                </a:lnTo>
                <a:lnTo>
                  <a:pt x="416" y="1075"/>
                </a:lnTo>
                <a:lnTo>
                  <a:pt x="483" y="979"/>
                </a:lnTo>
                <a:lnTo>
                  <a:pt x="555" y="887"/>
                </a:lnTo>
                <a:lnTo>
                  <a:pt x="632" y="798"/>
                </a:lnTo>
                <a:lnTo>
                  <a:pt x="713" y="714"/>
                </a:lnTo>
                <a:lnTo>
                  <a:pt x="798" y="634"/>
                </a:lnTo>
                <a:lnTo>
                  <a:pt x="886" y="557"/>
                </a:lnTo>
                <a:lnTo>
                  <a:pt x="978" y="485"/>
                </a:lnTo>
                <a:lnTo>
                  <a:pt x="1073" y="416"/>
                </a:lnTo>
                <a:lnTo>
                  <a:pt x="1172" y="353"/>
                </a:lnTo>
                <a:lnTo>
                  <a:pt x="1274" y="294"/>
                </a:lnTo>
                <a:lnTo>
                  <a:pt x="1379" y="240"/>
                </a:lnTo>
                <a:lnTo>
                  <a:pt x="1486" y="192"/>
                </a:lnTo>
                <a:lnTo>
                  <a:pt x="1598" y="148"/>
                </a:lnTo>
                <a:lnTo>
                  <a:pt x="1710" y="111"/>
                </a:lnTo>
                <a:lnTo>
                  <a:pt x="1825" y="77"/>
                </a:lnTo>
                <a:lnTo>
                  <a:pt x="1944" y="50"/>
                </a:lnTo>
                <a:lnTo>
                  <a:pt x="2063" y="28"/>
                </a:lnTo>
                <a:lnTo>
                  <a:pt x="2185" y="14"/>
                </a:lnTo>
                <a:lnTo>
                  <a:pt x="2309" y="3"/>
                </a:lnTo>
                <a:lnTo>
                  <a:pt x="2434" y="0"/>
                </a:lnTo>
                <a:lnTo>
                  <a:pt x="2559" y="3"/>
                </a:lnTo>
                <a:lnTo>
                  <a:pt x="2683" y="14"/>
                </a:lnTo>
                <a:lnTo>
                  <a:pt x="2805" y="28"/>
                </a:lnTo>
                <a:lnTo>
                  <a:pt x="2925" y="50"/>
                </a:lnTo>
                <a:lnTo>
                  <a:pt x="3042" y="77"/>
                </a:lnTo>
                <a:lnTo>
                  <a:pt x="3159" y="111"/>
                </a:lnTo>
                <a:lnTo>
                  <a:pt x="3271" y="148"/>
                </a:lnTo>
                <a:lnTo>
                  <a:pt x="3382" y="192"/>
                </a:lnTo>
                <a:lnTo>
                  <a:pt x="3490" y="240"/>
                </a:lnTo>
                <a:lnTo>
                  <a:pt x="3595" y="294"/>
                </a:lnTo>
                <a:lnTo>
                  <a:pt x="3697" y="353"/>
                </a:lnTo>
                <a:lnTo>
                  <a:pt x="3795" y="416"/>
                </a:lnTo>
                <a:lnTo>
                  <a:pt x="3891" y="485"/>
                </a:lnTo>
                <a:lnTo>
                  <a:pt x="3982" y="557"/>
                </a:lnTo>
                <a:lnTo>
                  <a:pt x="4071" y="634"/>
                </a:lnTo>
                <a:lnTo>
                  <a:pt x="4156" y="714"/>
                </a:lnTo>
                <a:lnTo>
                  <a:pt x="4236" y="798"/>
                </a:lnTo>
                <a:lnTo>
                  <a:pt x="4312" y="887"/>
                </a:lnTo>
                <a:lnTo>
                  <a:pt x="4385" y="979"/>
                </a:lnTo>
                <a:lnTo>
                  <a:pt x="4453" y="1075"/>
                </a:lnTo>
                <a:lnTo>
                  <a:pt x="4516" y="1174"/>
                </a:lnTo>
                <a:lnTo>
                  <a:pt x="4575" y="1275"/>
                </a:lnTo>
                <a:lnTo>
                  <a:pt x="4629" y="1380"/>
                </a:lnTo>
                <a:lnTo>
                  <a:pt x="4678" y="1488"/>
                </a:lnTo>
                <a:lnTo>
                  <a:pt x="4722" y="1599"/>
                </a:lnTo>
                <a:lnTo>
                  <a:pt x="4759" y="1712"/>
                </a:lnTo>
                <a:lnTo>
                  <a:pt x="4792" y="1828"/>
                </a:lnTo>
                <a:lnTo>
                  <a:pt x="4820" y="1945"/>
                </a:lnTo>
                <a:lnTo>
                  <a:pt x="4841" y="2066"/>
                </a:lnTo>
                <a:lnTo>
                  <a:pt x="4856" y="2187"/>
                </a:lnTo>
                <a:lnTo>
                  <a:pt x="4866" y="2311"/>
                </a:lnTo>
                <a:lnTo>
                  <a:pt x="4869" y="2437"/>
                </a:lnTo>
                <a:lnTo>
                  <a:pt x="4866" y="2562"/>
                </a:lnTo>
                <a:lnTo>
                  <a:pt x="4856" y="2686"/>
                </a:lnTo>
                <a:lnTo>
                  <a:pt x="4841" y="2808"/>
                </a:lnTo>
                <a:lnTo>
                  <a:pt x="4820" y="2927"/>
                </a:lnTo>
                <a:lnTo>
                  <a:pt x="4792" y="3045"/>
                </a:lnTo>
                <a:lnTo>
                  <a:pt x="4759" y="3160"/>
                </a:lnTo>
                <a:lnTo>
                  <a:pt x="4722" y="3274"/>
                </a:lnTo>
                <a:lnTo>
                  <a:pt x="4678" y="3385"/>
                </a:lnTo>
                <a:lnTo>
                  <a:pt x="4629" y="3492"/>
                </a:lnTo>
                <a:lnTo>
                  <a:pt x="4575" y="3597"/>
                </a:lnTo>
                <a:lnTo>
                  <a:pt x="4516" y="3699"/>
                </a:lnTo>
                <a:lnTo>
                  <a:pt x="4453" y="3799"/>
                </a:lnTo>
                <a:lnTo>
                  <a:pt x="4385" y="3893"/>
                </a:lnTo>
                <a:lnTo>
                  <a:pt x="4312" y="3986"/>
                </a:lnTo>
                <a:lnTo>
                  <a:pt x="4236" y="4074"/>
                </a:lnTo>
                <a:lnTo>
                  <a:pt x="4156" y="4158"/>
                </a:lnTo>
                <a:lnTo>
                  <a:pt x="4071" y="4239"/>
                </a:lnTo>
                <a:lnTo>
                  <a:pt x="3982" y="4316"/>
                </a:lnTo>
                <a:lnTo>
                  <a:pt x="3891" y="4388"/>
                </a:lnTo>
                <a:lnTo>
                  <a:pt x="3795" y="4456"/>
                </a:lnTo>
                <a:lnTo>
                  <a:pt x="3697" y="4519"/>
                </a:lnTo>
                <a:lnTo>
                  <a:pt x="3595" y="4578"/>
                </a:lnTo>
                <a:lnTo>
                  <a:pt x="3490" y="4632"/>
                </a:lnTo>
                <a:lnTo>
                  <a:pt x="3382" y="4680"/>
                </a:lnTo>
                <a:lnTo>
                  <a:pt x="3271" y="4724"/>
                </a:lnTo>
                <a:lnTo>
                  <a:pt x="3159" y="4763"/>
                </a:lnTo>
                <a:lnTo>
                  <a:pt x="3042" y="4795"/>
                </a:lnTo>
                <a:lnTo>
                  <a:pt x="2925" y="4822"/>
                </a:lnTo>
                <a:lnTo>
                  <a:pt x="2805" y="4844"/>
                </a:lnTo>
                <a:lnTo>
                  <a:pt x="2683" y="4860"/>
                </a:lnTo>
                <a:lnTo>
                  <a:pt x="2559" y="4869"/>
                </a:lnTo>
                <a:lnTo>
                  <a:pt x="2434" y="4872"/>
                </a:lnTo>
                <a:lnTo>
                  <a:pt x="2389" y="4872"/>
                </a:lnTo>
                <a:lnTo>
                  <a:pt x="2345" y="4871"/>
                </a:lnTo>
                <a:lnTo>
                  <a:pt x="2300" y="4869"/>
                </a:lnTo>
                <a:lnTo>
                  <a:pt x="2256" y="4866"/>
                </a:lnTo>
                <a:lnTo>
                  <a:pt x="2212" y="4862"/>
                </a:lnTo>
                <a:lnTo>
                  <a:pt x="2169" y="4858"/>
                </a:lnTo>
                <a:lnTo>
                  <a:pt x="2125" y="4853"/>
                </a:lnTo>
                <a:lnTo>
                  <a:pt x="2082" y="4847"/>
                </a:lnTo>
                <a:lnTo>
                  <a:pt x="2040" y="4840"/>
                </a:lnTo>
                <a:lnTo>
                  <a:pt x="1998" y="4834"/>
                </a:lnTo>
                <a:lnTo>
                  <a:pt x="1956" y="4826"/>
                </a:lnTo>
                <a:lnTo>
                  <a:pt x="1913" y="4817"/>
                </a:lnTo>
                <a:lnTo>
                  <a:pt x="1873" y="4808"/>
                </a:lnTo>
                <a:lnTo>
                  <a:pt x="1831" y="4798"/>
                </a:lnTo>
                <a:lnTo>
                  <a:pt x="1789" y="4786"/>
                </a:lnTo>
                <a:lnTo>
                  <a:pt x="1749" y="4774"/>
                </a:lnTo>
                <a:lnTo>
                  <a:pt x="1708" y="4762"/>
                </a:lnTo>
                <a:lnTo>
                  <a:pt x="1668" y="4749"/>
                </a:lnTo>
                <a:lnTo>
                  <a:pt x="1628" y="4734"/>
                </a:lnTo>
                <a:lnTo>
                  <a:pt x="1588" y="4720"/>
                </a:lnTo>
                <a:lnTo>
                  <a:pt x="1548" y="4705"/>
                </a:lnTo>
                <a:lnTo>
                  <a:pt x="1509" y="4689"/>
                </a:lnTo>
                <a:lnTo>
                  <a:pt x="1469" y="4672"/>
                </a:lnTo>
                <a:lnTo>
                  <a:pt x="1431" y="4654"/>
                </a:lnTo>
                <a:lnTo>
                  <a:pt x="1392" y="4636"/>
                </a:lnTo>
                <a:lnTo>
                  <a:pt x="1353" y="4617"/>
                </a:lnTo>
                <a:lnTo>
                  <a:pt x="1315" y="4598"/>
                </a:lnTo>
                <a:lnTo>
                  <a:pt x="1277" y="4578"/>
                </a:lnTo>
                <a:lnTo>
                  <a:pt x="1238" y="4556"/>
                </a:lnTo>
                <a:lnTo>
                  <a:pt x="1201" y="4535"/>
                </a:lnTo>
                <a:lnTo>
                  <a:pt x="1163" y="4512"/>
                </a:lnTo>
                <a:lnTo>
                  <a:pt x="1126" y="4490"/>
                </a:lnTo>
                <a:lnTo>
                  <a:pt x="1105" y="4477"/>
                </a:lnTo>
                <a:lnTo>
                  <a:pt x="1083" y="4464"/>
                </a:lnTo>
                <a:lnTo>
                  <a:pt x="1057" y="4447"/>
                </a:lnTo>
                <a:lnTo>
                  <a:pt x="1026" y="4428"/>
                </a:lnTo>
                <a:lnTo>
                  <a:pt x="1005" y="4416"/>
                </a:lnTo>
                <a:lnTo>
                  <a:pt x="986" y="4407"/>
                </a:lnTo>
                <a:lnTo>
                  <a:pt x="967" y="4401"/>
                </a:lnTo>
                <a:lnTo>
                  <a:pt x="950" y="4397"/>
                </a:lnTo>
                <a:lnTo>
                  <a:pt x="933" y="4397"/>
                </a:lnTo>
                <a:lnTo>
                  <a:pt x="917" y="4398"/>
                </a:lnTo>
                <a:lnTo>
                  <a:pt x="901" y="4403"/>
                </a:lnTo>
                <a:lnTo>
                  <a:pt x="887" y="4409"/>
                </a:lnTo>
                <a:lnTo>
                  <a:pt x="871" y="4416"/>
                </a:lnTo>
                <a:lnTo>
                  <a:pt x="856" y="4426"/>
                </a:lnTo>
                <a:lnTo>
                  <a:pt x="840" y="4436"/>
                </a:lnTo>
                <a:lnTo>
                  <a:pt x="825" y="4448"/>
                </a:lnTo>
                <a:lnTo>
                  <a:pt x="792" y="4476"/>
                </a:lnTo>
                <a:lnTo>
                  <a:pt x="756" y="4507"/>
                </a:lnTo>
                <a:lnTo>
                  <a:pt x="736" y="4522"/>
                </a:lnTo>
                <a:lnTo>
                  <a:pt x="714" y="4538"/>
                </a:lnTo>
                <a:lnTo>
                  <a:pt x="692" y="4554"/>
                </a:lnTo>
                <a:lnTo>
                  <a:pt x="667" y="4571"/>
                </a:lnTo>
                <a:lnTo>
                  <a:pt x="640" y="4587"/>
                </a:lnTo>
                <a:lnTo>
                  <a:pt x="612" y="4601"/>
                </a:lnTo>
                <a:lnTo>
                  <a:pt x="580" y="4616"/>
                </a:lnTo>
                <a:lnTo>
                  <a:pt x="546" y="4630"/>
                </a:lnTo>
                <a:lnTo>
                  <a:pt x="510" y="4642"/>
                </a:lnTo>
                <a:lnTo>
                  <a:pt x="472" y="4653"/>
                </a:lnTo>
                <a:lnTo>
                  <a:pt x="430" y="4663"/>
                </a:lnTo>
                <a:lnTo>
                  <a:pt x="385" y="4672"/>
                </a:lnTo>
                <a:lnTo>
                  <a:pt x="338" y="4679"/>
                </a:lnTo>
                <a:lnTo>
                  <a:pt x="286" y="4684"/>
                </a:lnTo>
                <a:lnTo>
                  <a:pt x="231" y="4686"/>
                </a:lnTo>
                <a:lnTo>
                  <a:pt x="172" y="4686"/>
                </a:lnTo>
                <a:lnTo>
                  <a:pt x="193" y="4675"/>
                </a:lnTo>
                <a:lnTo>
                  <a:pt x="212" y="4662"/>
                </a:lnTo>
                <a:lnTo>
                  <a:pt x="231" y="4650"/>
                </a:lnTo>
                <a:lnTo>
                  <a:pt x="249" y="4636"/>
                </a:lnTo>
                <a:lnTo>
                  <a:pt x="265" y="4622"/>
                </a:lnTo>
                <a:lnTo>
                  <a:pt x="280" y="4606"/>
                </a:lnTo>
                <a:lnTo>
                  <a:pt x="295" y="4591"/>
                </a:lnTo>
                <a:lnTo>
                  <a:pt x="309" y="4574"/>
                </a:lnTo>
                <a:lnTo>
                  <a:pt x="321" y="4557"/>
                </a:lnTo>
                <a:lnTo>
                  <a:pt x="333" y="4541"/>
                </a:lnTo>
                <a:lnTo>
                  <a:pt x="345" y="4522"/>
                </a:lnTo>
                <a:lnTo>
                  <a:pt x="355" y="4504"/>
                </a:lnTo>
                <a:lnTo>
                  <a:pt x="364" y="4486"/>
                </a:lnTo>
                <a:lnTo>
                  <a:pt x="373" y="4467"/>
                </a:lnTo>
                <a:lnTo>
                  <a:pt x="380" y="4449"/>
                </a:lnTo>
                <a:lnTo>
                  <a:pt x="386" y="4430"/>
                </a:lnTo>
                <a:lnTo>
                  <a:pt x="393" y="4410"/>
                </a:lnTo>
                <a:lnTo>
                  <a:pt x="399" y="4391"/>
                </a:lnTo>
                <a:lnTo>
                  <a:pt x="403" y="4371"/>
                </a:lnTo>
                <a:lnTo>
                  <a:pt x="408" y="4351"/>
                </a:lnTo>
                <a:lnTo>
                  <a:pt x="411" y="4332"/>
                </a:lnTo>
                <a:lnTo>
                  <a:pt x="413" y="4313"/>
                </a:lnTo>
                <a:lnTo>
                  <a:pt x="416" y="4292"/>
                </a:lnTo>
                <a:lnTo>
                  <a:pt x="418" y="4273"/>
                </a:lnTo>
                <a:lnTo>
                  <a:pt x="419" y="4235"/>
                </a:lnTo>
                <a:lnTo>
                  <a:pt x="419" y="4199"/>
                </a:lnTo>
                <a:lnTo>
                  <a:pt x="417" y="4163"/>
                </a:lnTo>
                <a:lnTo>
                  <a:pt x="412" y="4129"/>
                </a:lnTo>
                <a:lnTo>
                  <a:pt x="407" y="4093"/>
                </a:lnTo>
                <a:lnTo>
                  <a:pt x="399" y="4057"/>
                </a:lnTo>
                <a:lnTo>
                  <a:pt x="390" y="4021"/>
                </a:lnTo>
                <a:lnTo>
                  <a:pt x="378" y="3984"/>
                </a:lnTo>
                <a:lnTo>
                  <a:pt x="367" y="3945"/>
                </a:lnTo>
                <a:lnTo>
                  <a:pt x="354" y="3907"/>
                </a:lnTo>
                <a:lnTo>
                  <a:pt x="339" y="3867"/>
                </a:lnTo>
                <a:lnTo>
                  <a:pt x="324" y="3827"/>
                </a:lnTo>
                <a:lnTo>
                  <a:pt x="292" y="3743"/>
                </a:lnTo>
                <a:lnTo>
                  <a:pt x="258" y="3657"/>
                </a:lnTo>
                <a:lnTo>
                  <a:pt x="222" y="3566"/>
                </a:lnTo>
                <a:lnTo>
                  <a:pt x="186" y="3472"/>
                </a:lnTo>
                <a:lnTo>
                  <a:pt x="168" y="3422"/>
                </a:lnTo>
                <a:lnTo>
                  <a:pt x="150" y="3371"/>
                </a:lnTo>
                <a:lnTo>
                  <a:pt x="133" y="3319"/>
                </a:lnTo>
                <a:lnTo>
                  <a:pt x="116" y="3266"/>
                </a:lnTo>
                <a:lnTo>
                  <a:pt x="100" y="3212"/>
                </a:lnTo>
                <a:lnTo>
                  <a:pt x="84" y="3156"/>
                </a:lnTo>
                <a:lnTo>
                  <a:pt x="70" y="3098"/>
                </a:lnTo>
                <a:lnTo>
                  <a:pt x="56" y="3040"/>
                </a:lnTo>
                <a:lnTo>
                  <a:pt x="44" y="2979"/>
                </a:lnTo>
                <a:lnTo>
                  <a:pt x="33" y="2917"/>
                </a:lnTo>
                <a:lnTo>
                  <a:pt x="23" y="2854"/>
                </a:lnTo>
                <a:lnTo>
                  <a:pt x="16" y="2788"/>
                </a:lnTo>
                <a:lnTo>
                  <a:pt x="9" y="2721"/>
                </a:lnTo>
                <a:lnTo>
                  <a:pt x="4" y="2652"/>
                </a:lnTo>
                <a:lnTo>
                  <a:pt x="1" y="2581"/>
                </a:lnTo>
                <a:lnTo>
                  <a:pt x="0" y="2509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6" name="Freeform 16"/>
          <p:cNvSpPr/>
          <p:nvPr/>
        </p:nvSpPr>
        <p:spPr>
          <a:xfrm>
            <a:off x="6172072" y="4727260"/>
            <a:ext cx="709613" cy="709803"/>
          </a:xfrm>
          <a:custGeom>
            <a:avLst/>
            <a:gdLst/>
            <a:ahLst/>
            <a:cxnLst/>
            <a:rect l="l" t="t" r="r" b="b"/>
            <a:pathLst>
              <a:path w="3575" h="3578">
                <a:moveTo>
                  <a:pt x="0" y="1790"/>
                </a:moveTo>
                <a:lnTo>
                  <a:pt x="2" y="1881"/>
                </a:lnTo>
                <a:lnTo>
                  <a:pt x="9" y="1972"/>
                </a:lnTo>
                <a:lnTo>
                  <a:pt x="20" y="2061"/>
                </a:lnTo>
                <a:lnTo>
                  <a:pt x="36" y="2150"/>
                </a:lnTo>
                <a:lnTo>
                  <a:pt x="56" y="2236"/>
                </a:lnTo>
                <a:lnTo>
                  <a:pt x="80" y="2322"/>
                </a:lnTo>
                <a:lnTo>
                  <a:pt x="108" y="2404"/>
                </a:lnTo>
                <a:lnTo>
                  <a:pt x="139" y="2485"/>
                </a:lnTo>
                <a:lnTo>
                  <a:pt x="175" y="2565"/>
                </a:lnTo>
                <a:lnTo>
                  <a:pt x="215" y="2642"/>
                </a:lnTo>
                <a:lnTo>
                  <a:pt x="258" y="2718"/>
                </a:lnTo>
                <a:lnTo>
                  <a:pt x="305" y="2790"/>
                </a:lnTo>
                <a:lnTo>
                  <a:pt x="355" y="2860"/>
                </a:lnTo>
                <a:lnTo>
                  <a:pt x="408" y="2927"/>
                </a:lnTo>
                <a:lnTo>
                  <a:pt x="464" y="2993"/>
                </a:lnTo>
                <a:lnTo>
                  <a:pt x="523" y="3055"/>
                </a:lnTo>
                <a:lnTo>
                  <a:pt x="585" y="3113"/>
                </a:lnTo>
                <a:lnTo>
                  <a:pt x="650" y="3170"/>
                </a:lnTo>
                <a:lnTo>
                  <a:pt x="717" y="3223"/>
                </a:lnTo>
                <a:lnTo>
                  <a:pt x="787" y="3272"/>
                </a:lnTo>
                <a:lnTo>
                  <a:pt x="861" y="3320"/>
                </a:lnTo>
                <a:lnTo>
                  <a:pt x="935" y="3362"/>
                </a:lnTo>
                <a:lnTo>
                  <a:pt x="1012" y="3402"/>
                </a:lnTo>
                <a:lnTo>
                  <a:pt x="1092" y="3438"/>
                </a:lnTo>
                <a:lnTo>
                  <a:pt x="1173" y="3470"/>
                </a:lnTo>
                <a:lnTo>
                  <a:pt x="1255" y="3498"/>
                </a:lnTo>
                <a:lnTo>
                  <a:pt x="1341" y="3521"/>
                </a:lnTo>
                <a:lnTo>
                  <a:pt x="1427" y="3542"/>
                </a:lnTo>
                <a:lnTo>
                  <a:pt x="1515" y="3558"/>
                </a:lnTo>
                <a:lnTo>
                  <a:pt x="1604" y="3569"/>
                </a:lnTo>
                <a:lnTo>
                  <a:pt x="1696" y="3576"/>
                </a:lnTo>
                <a:lnTo>
                  <a:pt x="1787" y="3578"/>
                </a:lnTo>
                <a:lnTo>
                  <a:pt x="1879" y="3576"/>
                </a:lnTo>
                <a:lnTo>
                  <a:pt x="1971" y="3569"/>
                </a:lnTo>
                <a:lnTo>
                  <a:pt x="2060" y="3558"/>
                </a:lnTo>
                <a:lnTo>
                  <a:pt x="2148" y="3542"/>
                </a:lnTo>
                <a:lnTo>
                  <a:pt x="2234" y="3521"/>
                </a:lnTo>
                <a:lnTo>
                  <a:pt x="2319" y="3498"/>
                </a:lnTo>
                <a:lnTo>
                  <a:pt x="2402" y="3470"/>
                </a:lnTo>
                <a:lnTo>
                  <a:pt x="2483" y="3438"/>
                </a:lnTo>
                <a:lnTo>
                  <a:pt x="2562" y="3402"/>
                </a:lnTo>
                <a:lnTo>
                  <a:pt x="2640" y="3362"/>
                </a:lnTo>
                <a:lnTo>
                  <a:pt x="2714" y="3320"/>
                </a:lnTo>
                <a:lnTo>
                  <a:pt x="2786" y="3272"/>
                </a:lnTo>
                <a:lnTo>
                  <a:pt x="2857" y="3223"/>
                </a:lnTo>
                <a:lnTo>
                  <a:pt x="2925" y="3170"/>
                </a:lnTo>
                <a:lnTo>
                  <a:pt x="2989" y="3113"/>
                </a:lnTo>
                <a:lnTo>
                  <a:pt x="3051" y="3055"/>
                </a:lnTo>
                <a:lnTo>
                  <a:pt x="3111" y="2993"/>
                </a:lnTo>
                <a:lnTo>
                  <a:pt x="3167" y="2927"/>
                </a:lnTo>
                <a:lnTo>
                  <a:pt x="3220" y="2860"/>
                </a:lnTo>
                <a:lnTo>
                  <a:pt x="3270" y="2790"/>
                </a:lnTo>
                <a:lnTo>
                  <a:pt x="3316" y="2718"/>
                </a:lnTo>
                <a:lnTo>
                  <a:pt x="3359" y="2642"/>
                </a:lnTo>
                <a:lnTo>
                  <a:pt x="3398" y="2565"/>
                </a:lnTo>
                <a:lnTo>
                  <a:pt x="3434" y="2485"/>
                </a:lnTo>
                <a:lnTo>
                  <a:pt x="3467" y="2404"/>
                </a:lnTo>
                <a:lnTo>
                  <a:pt x="3495" y="2322"/>
                </a:lnTo>
                <a:lnTo>
                  <a:pt x="3519" y="2236"/>
                </a:lnTo>
                <a:lnTo>
                  <a:pt x="3539" y="2150"/>
                </a:lnTo>
                <a:lnTo>
                  <a:pt x="3555" y="2061"/>
                </a:lnTo>
                <a:lnTo>
                  <a:pt x="3566" y="1972"/>
                </a:lnTo>
                <a:lnTo>
                  <a:pt x="3573" y="1881"/>
                </a:lnTo>
                <a:lnTo>
                  <a:pt x="3575" y="1790"/>
                </a:lnTo>
                <a:lnTo>
                  <a:pt x="3573" y="1697"/>
                </a:lnTo>
                <a:lnTo>
                  <a:pt x="3566" y="1607"/>
                </a:lnTo>
                <a:lnTo>
                  <a:pt x="3555" y="1517"/>
                </a:lnTo>
                <a:lnTo>
                  <a:pt x="3539" y="1429"/>
                </a:lnTo>
                <a:lnTo>
                  <a:pt x="3519" y="1342"/>
                </a:lnTo>
                <a:lnTo>
                  <a:pt x="3495" y="1257"/>
                </a:lnTo>
                <a:lnTo>
                  <a:pt x="3467" y="1174"/>
                </a:lnTo>
                <a:lnTo>
                  <a:pt x="3434" y="1093"/>
                </a:lnTo>
                <a:lnTo>
                  <a:pt x="3398" y="1014"/>
                </a:lnTo>
                <a:lnTo>
                  <a:pt x="3359" y="936"/>
                </a:lnTo>
                <a:lnTo>
                  <a:pt x="3316" y="862"/>
                </a:lnTo>
                <a:lnTo>
                  <a:pt x="3270" y="790"/>
                </a:lnTo>
                <a:lnTo>
                  <a:pt x="3220" y="718"/>
                </a:lnTo>
                <a:lnTo>
                  <a:pt x="3167" y="651"/>
                </a:lnTo>
                <a:lnTo>
                  <a:pt x="3111" y="587"/>
                </a:lnTo>
                <a:lnTo>
                  <a:pt x="3051" y="525"/>
                </a:lnTo>
                <a:lnTo>
                  <a:pt x="2989" y="465"/>
                </a:lnTo>
                <a:lnTo>
                  <a:pt x="2925" y="408"/>
                </a:lnTo>
                <a:lnTo>
                  <a:pt x="2857" y="355"/>
                </a:lnTo>
                <a:lnTo>
                  <a:pt x="2786" y="306"/>
                </a:lnTo>
                <a:lnTo>
                  <a:pt x="2714" y="260"/>
                </a:lnTo>
                <a:lnTo>
                  <a:pt x="2640" y="217"/>
                </a:lnTo>
                <a:lnTo>
                  <a:pt x="2562" y="177"/>
                </a:lnTo>
                <a:lnTo>
                  <a:pt x="2483" y="141"/>
                </a:lnTo>
                <a:lnTo>
                  <a:pt x="2402" y="108"/>
                </a:lnTo>
                <a:lnTo>
                  <a:pt x="2319" y="80"/>
                </a:lnTo>
                <a:lnTo>
                  <a:pt x="2234" y="57"/>
                </a:lnTo>
                <a:lnTo>
                  <a:pt x="2148" y="36"/>
                </a:lnTo>
                <a:lnTo>
                  <a:pt x="2060" y="21"/>
                </a:lnTo>
                <a:lnTo>
                  <a:pt x="1971" y="9"/>
                </a:lnTo>
                <a:lnTo>
                  <a:pt x="1879" y="3"/>
                </a:lnTo>
                <a:lnTo>
                  <a:pt x="1787" y="0"/>
                </a:lnTo>
                <a:lnTo>
                  <a:pt x="1696" y="3"/>
                </a:lnTo>
                <a:lnTo>
                  <a:pt x="1604" y="9"/>
                </a:lnTo>
                <a:lnTo>
                  <a:pt x="1515" y="21"/>
                </a:lnTo>
                <a:lnTo>
                  <a:pt x="1427" y="36"/>
                </a:lnTo>
                <a:lnTo>
                  <a:pt x="1341" y="57"/>
                </a:lnTo>
                <a:lnTo>
                  <a:pt x="1255" y="80"/>
                </a:lnTo>
                <a:lnTo>
                  <a:pt x="1173" y="108"/>
                </a:lnTo>
                <a:lnTo>
                  <a:pt x="1092" y="141"/>
                </a:lnTo>
                <a:lnTo>
                  <a:pt x="1012" y="177"/>
                </a:lnTo>
                <a:lnTo>
                  <a:pt x="935" y="217"/>
                </a:lnTo>
                <a:lnTo>
                  <a:pt x="861" y="260"/>
                </a:lnTo>
                <a:lnTo>
                  <a:pt x="787" y="306"/>
                </a:lnTo>
                <a:lnTo>
                  <a:pt x="717" y="355"/>
                </a:lnTo>
                <a:lnTo>
                  <a:pt x="650" y="408"/>
                </a:lnTo>
                <a:lnTo>
                  <a:pt x="585" y="465"/>
                </a:lnTo>
                <a:lnTo>
                  <a:pt x="523" y="525"/>
                </a:lnTo>
                <a:lnTo>
                  <a:pt x="464" y="587"/>
                </a:lnTo>
                <a:lnTo>
                  <a:pt x="408" y="651"/>
                </a:lnTo>
                <a:lnTo>
                  <a:pt x="355" y="718"/>
                </a:lnTo>
                <a:lnTo>
                  <a:pt x="305" y="790"/>
                </a:lnTo>
                <a:lnTo>
                  <a:pt x="258" y="862"/>
                </a:lnTo>
                <a:lnTo>
                  <a:pt x="215" y="936"/>
                </a:lnTo>
                <a:lnTo>
                  <a:pt x="175" y="1014"/>
                </a:lnTo>
                <a:lnTo>
                  <a:pt x="139" y="1093"/>
                </a:lnTo>
                <a:lnTo>
                  <a:pt x="108" y="1174"/>
                </a:lnTo>
                <a:lnTo>
                  <a:pt x="80" y="1257"/>
                </a:lnTo>
                <a:lnTo>
                  <a:pt x="56" y="1342"/>
                </a:lnTo>
                <a:lnTo>
                  <a:pt x="36" y="1429"/>
                </a:lnTo>
                <a:lnTo>
                  <a:pt x="20" y="1517"/>
                </a:lnTo>
                <a:lnTo>
                  <a:pt x="9" y="1607"/>
                </a:lnTo>
                <a:lnTo>
                  <a:pt x="2" y="1697"/>
                </a:lnTo>
                <a:lnTo>
                  <a:pt x="0" y="1790"/>
                </a:lnTo>
              </a:path>
            </a:pathLst>
          </a:cu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7" name="Freeform 17"/>
          <p:cNvSpPr/>
          <p:nvPr/>
        </p:nvSpPr>
        <p:spPr>
          <a:xfrm>
            <a:off x="5146516" y="3660174"/>
            <a:ext cx="966788" cy="967073"/>
          </a:xfrm>
          <a:custGeom>
            <a:avLst/>
            <a:gdLst/>
            <a:ahLst/>
            <a:cxnLst/>
            <a:rect l="l" t="t" r="r" b="b"/>
            <a:pathLst>
              <a:path w="4869" h="4872">
                <a:moveTo>
                  <a:pt x="4869" y="2508"/>
                </a:moveTo>
                <a:lnTo>
                  <a:pt x="4868" y="2510"/>
                </a:lnTo>
                <a:lnTo>
                  <a:pt x="4867" y="2512"/>
                </a:lnTo>
                <a:lnTo>
                  <a:pt x="4867" y="2493"/>
                </a:lnTo>
                <a:lnTo>
                  <a:pt x="4868" y="2473"/>
                </a:lnTo>
                <a:lnTo>
                  <a:pt x="4869" y="2454"/>
                </a:lnTo>
                <a:lnTo>
                  <a:pt x="4869" y="2436"/>
                </a:lnTo>
                <a:lnTo>
                  <a:pt x="4866" y="2310"/>
                </a:lnTo>
                <a:lnTo>
                  <a:pt x="4857" y="2187"/>
                </a:lnTo>
                <a:lnTo>
                  <a:pt x="4841" y="2065"/>
                </a:lnTo>
                <a:lnTo>
                  <a:pt x="4820" y="1945"/>
                </a:lnTo>
                <a:lnTo>
                  <a:pt x="4793" y="1827"/>
                </a:lnTo>
                <a:lnTo>
                  <a:pt x="4760" y="1711"/>
                </a:lnTo>
                <a:lnTo>
                  <a:pt x="4722" y="1599"/>
                </a:lnTo>
                <a:lnTo>
                  <a:pt x="4678" y="1488"/>
                </a:lnTo>
                <a:lnTo>
                  <a:pt x="4629" y="1380"/>
                </a:lnTo>
                <a:lnTo>
                  <a:pt x="4575" y="1275"/>
                </a:lnTo>
                <a:lnTo>
                  <a:pt x="4517" y="1172"/>
                </a:lnTo>
                <a:lnTo>
                  <a:pt x="4453" y="1074"/>
                </a:lnTo>
                <a:lnTo>
                  <a:pt x="4385" y="978"/>
                </a:lnTo>
                <a:lnTo>
                  <a:pt x="4313" y="886"/>
                </a:lnTo>
                <a:lnTo>
                  <a:pt x="4236" y="798"/>
                </a:lnTo>
                <a:lnTo>
                  <a:pt x="4156" y="713"/>
                </a:lnTo>
                <a:lnTo>
                  <a:pt x="4071" y="632"/>
                </a:lnTo>
                <a:lnTo>
                  <a:pt x="3982" y="557"/>
                </a:lnTo>
                <a:lnTo>
                  <a:pt x="3891" y="483"/>
                </a:lnTo>
                <a:lnTo>
                  <a:pt x="3795" y="416"/>
                </a:lnTo>
                <a:lnTo>
                  <a:pt x="3697" y="353"/>
                </a:lnTo>
                <a:lnTo>
                  <a:pt x="3595" y="294"/>
                </a:lnTo>
                <a:lnTo>
                  <a:pt x="3490" y="240"/>
                </a:lnTo>
                <a:lnTo>
                  <a:pt x="3382" y="191"/>
                </a:lnTo>
                <a:lnTo>
                  <a:pt x="3271" y="147"/>
                </a:lnTo>
                <a:lnTo>
                  <a:pt x="3159" y="109"/>
                </a:lnTo>
                <a:lnTo>
                  <a:pt x="3043" y="76"/>
                </a:lnTo>
                <a:lnTo>
                  <a:pt x="2925" y="49"/>
                </a:lnTo>
                <a:lnTo>
                  <a:pt x="2805" y="28"/>
                </a:lnTo>
                <a:lnTo>
                  <a:pt x="2683" y="12"/>
                </a:lnTo>
                <a:lnTo>
                  <a:pt x="2559" y="3"/>
                </a:lnTo>
                <a:lnTo>
                  <a:pt x="2434" y="0"/>
                </a:lnTo>
                <a:lnTo>
                  <a:pt x="2309" y="3"/>
                </a:lnTo>
                <a:lnTo>
                  <a:pt x="2185" y="12"/>
                </a:lnTo>
                <a:lnTo>
                  <a:pt x="2063" y="28"/>
                </a:lnTo>
                <a:lnTo>
                  <a:pt x="1944" y="49"/>
                </a:lnTo>
                <a:lnTo>
                  <a:pt x="1826" y="76"/>
                </a:lnTo>
                <a:lnTo>
                  <a:pt x="1711" y="109"/>
                </a:lnTo>
                <a:lnTo>
                  <a:pt x="1598" y="147"/>
                </a:lnTo>
                <a:lnTo>
                  <a:pt x="1486" y="191"/>
                </a:lnTo>
                <a:lnTo>
                  <a:pt x="1379" y="240"/>
                </a:lnTo>
                <a:lnTo>
                  <a:pt x="1275" y="294"/>
                </a:lnTo>
                <a:lnTo>
                  <a:pt x="1172" y="353"/>
                </a:lnTo>
                <a:lnTo>
                  <a:pt x="1073" y="416"/>
                </a:lnTo>
                <a:lnTo>
                  <a:pt x="978" y="483"/>
                </a:lnTo>
                <a:lnTo>
                  <a:pt x="886" y="557"/>
                </a:lnTo>
                <a:lnTo>
                  <a:pt x="798" y="632"/>
                </a:lnTo>
                <a:lnTo>
                  <a:pt x="713" y="713"/>
                </a:lnTo>
                <a:lnTo>
                  <a:pt x="632" y="798"/>
                </a:lnTo>
                <a:lnTo>
                  <a:pt x="556" y="886"/>
                </a:lnTo>
                <a:lnTo>
                  <a:pt x="483" y="978"/>
                </a:lnTo>
                <a:lnTo>
                  <a:pt x="416" y="1074"/>
                </a:lnTo>
                <a:lnTo>
                  <a:pt x="353" y="1172"/>
                </a:lnTo>
                <a:lnTo>
                  <a:pt x="294" y="1275"/>
                </a:lnTo>
                <a:lnTo>
                  <a:pt x="240" y="1380"/>
                </a:lnTo>
                <a:lnTo>
                  <a:pt x="192" y="1488"/>
                </a:lnTo>
                <a:lnTo>
                  <a:pt x="148" y="1599"/>
                </a:lnTo>
                <a:lnTo>
                  <a:pt x="109" y="1711"/>
                </a:lnTo>
                <a:lnTo>
                  <a:pt x="77" y="1827"/>
                </a:lnTo>
                <a:lnTo>
                  <a:pt x="50" y="1945"/>
                </a:lnTo>
                <a:lnTo>
                  <a:pt x="28" y="2065"/>
                </a:lnTo>
                <a:lnTo>
                  <a:pt x="12" y="2187"/>
                </a:lnTo>
                <a:lnTo>
                  <a:pt x="3" y="2310"/>
                </a:lnTo>
                <a:lnTo>
                  <a:pt x="0" y="2436"/>
                </a:lnTo>
                <a:lnTo>
                  <a:pt x="3" y="2561"/>
                </a:lnTo>
                <a:lnTo>
                  <a:pt x="12" y="2684"/>
                </a:lnTo>
                <a:lnTo>
                  <a:pt x="28" y="2807"/>
                </a:lnTo>
                <a:lnTo>
                  <a:pt x="50" y="2927"/>
                </a:lnTo>
                <a:lnTo>
                  <a:pt x="77" y="3044"/>
                </a:lnTo>
                <a:lnTo>
                  <a:pt x="109" y="3160"/>
                </a:lnTo>
                <a:lnTo>
                  <a:pt x="148" y="3273"/>
                </a:lnTo>
                <a:lnTo>
                  <a:pt x="192" y="3383"/>
                </a:lnTo>
                <a:lnTo>
                  <a:pt x="240" y="3492"/>
                </a:lnTo>
                <a:lnTo>
                  <a:pt x="294" y="3596"/>
                </a:lnTo>
                <a:lnTo>
                  <a:pt x="353" y="3699"/>
                </a:lnTo>
                <a:lnTo>
                  <a:pt x="416" y="3797"/>
                </a:lnTo>
                <a:lnTo>
                  <a:pt x="483" y="3893"/>
                </a:lnTo>
                <a:lnTo>
                  <a:pt x="556" y="3985"/>
                </a:lnTo>
                <a:lnTo>
                  <a:pt x="632" y="4073"/>
                </a:lnTo>
                <a:lnTo>
                  <a:pt x="713" y="4158"/>
                </a:lnTo>
                <a:lnTo>
                  <a:pt x="798" y="4239"/>
                </a:lnTo>
                <a:lnTo>
                  <a:pt x="886" y="4316"/>
                </a:lnTo>
                <a:lnTo>
                  <a:pt x="978" y="4388"/>
                </a:lnTo>
                <a:lnTo>
                  <a:pt x="1073" y="4456"/>
                </a:lnTo>
                <a:lnTo>
                  <a:pt x="1172" y="4519"/>
                </a:lnTo>
                <a:lnTo>
                  <a:pt x="1275" y="4577"/>
                </a:lnTo>
                <a:lnTo>
                  <a:pt x="1379" y="4631"/>
                </a:lnTo>
                <a:lnTo>
                  <a:pt x="1486" y="4680"/>
                </a:lnTo>
                <a:lnTo>
                  <a:pt x="1598" y="4724"/>
                </a:lnTo>
                <a:lnTo>
                  <a:pt x="1711" y="4762"/>
                </a:lnTo>
                <a:lnTo>
                  <a:pt x="1826" y="4795"/>
                </a:lnTo>
                <a:lnTo>
                  <a:pt x="1944" y="4822"/>
                </a:lnTo>
                <a:lnTo>
                  <a:pt x="2063" y="4843"/>
                </a:lnTo>
                <a:lnTo>
                  <a:pt x="2185" y="4859"/>
                </a:lnTo>
                <a:lnTo>
                  <a:pt x="2309" y="4868"/>
                </a:lnTo>
                <a:lnTo>
                  <a:pt x="2434" y="4872"/>
                </a:lnTo>
                <a:lnTo>
                  <a:pt x="2479" y="4871"/>
                </a:lnTo>
                <a:lnTo>
                  <a:pt x="2524" y="4869"/>
                </a:lnTo>
                <a:lnTo>
                  <a:pt x="2568" y="4868"/>
                </a:lnTo>
                <a:lnTo>
                  <a:pt x="2612" y="4865"/>
                </a:lnTo>
                <a:lnTo>
                  <a:pt x="2656" y="4862"/>
                </a:lnTo>
                <a:lnTo>
                  <a:pt x="2700" y="4857"/>
                </a:lnTo>
                <a:lnTo>
                  <a:pt x="2743" y="4852"/>
                </a:lnTo>
                <a:lnTo>
                  <a:pt x="2786" y="4847"/>
                </a:lnTo>
                <a:lnTo>
                  <a:pt x="2828" y="4840"/>
                </a:lnTo>
                <a:lnTo>
                  <a:pt x="2871" y="4833"/>
                </a:lnTo>
                <a:lnTo>
                  <a:pt x="2913" y="4825"/>
                </a:lnTo>
                <a:lnTo>
                  <a:pt x="2955" y="4816"/>
                </a:lnTo>
                <a:lnTo>
                  <a:pt x="2996" y="4806"/>
                </a:lnTo>
                <a:lnTo>
                  <a:pt x="3038" y="4796"/>
                </a:lnTo>
                <a:lnTo>
                  <a:pt x="3079" y="4786"/>
                </a:lnTo>
                <a:lnTo>
                  <a:pt x="3119" y="4774"/>
                </a:lnTo>
                <a:lnTo>
                  <a:pt x="3160" y="4761"/>
                </a:lnTo>
                <a:lnTo>
                  <a:pt x="3200" y="4748"/>
                </a:lnTo>
                <a:lnTo>
                  <a:pt x="3241" y="4734"/>
                </a:lnTo>
                <a:lnTo>
                  <a:pt x="3280" y="4719"/>
                </a:lnTo>
                <a:lnTo>
                  <a:pt x="3320" y="4705"/>
                </a:lnTo>
                <a:lnTo>
                  <a:pt x="3359" y="4688"/>
                </a:lnTo>
                <a:lnTo>
                  <a:pt x="3399" y="4671"/>
                </a:lnTo>
                <a:lnTo>
                  <a:pt x="3438" y="4654"/>
                </a:lnTo>
                <a:lnTo>
                  <a:pt x="3476" y="4636"/>
                </a:lnTo>
                <a:lnTo>
                  <a:pt x="3516" y="4617"/>
                </a:lnTo>
                <a:lnTo>
                  <a:pt x="3554" y="4598"/>
                </a:lnTo>
                <a:lnTo>
                  <a:pt x="3593" y="4577"/>
                </a:lnTo>
                <a:lnTo>
                  <a:pt x="3630" y="4556"/>
                </a:lnTo>
                <a:lnTo>
                  <a:pt x="3668" y="4535"/>
                </a:lnTo>
                <a:lnTo>
                  <a:pt x="3705" y="4512"/>
                </a:lnTo>
                <a:lnTo>
                  <a:pt x="3744" y="4489"/>
                </a:lnTo>
                <a:lnTo>
                  <a:pt x="3763" y="4477"/>
                </a:lnTo>
                <a:lnTo>
                  <a:pt x="3786" y="4462"/>
                </a:lnTo>
                <a:lnTo>
                  <a:pt x="3812" y="4447"/>
                </a:lnTo>
                <a:lnTo>
                  <a:pt x="3843" y="4427"/>
                </a:lnTo>
                <a:lnTo>
                  <a:pt x="3863" y="4415"/>
                </a:lnTo>
                <a:lnTo>
                  <a:pt x="3883" y="4407"/>
                </a:lnTo>
                <a:lnTo>
                  <a:pt x="3901" y="4400"/>
                </a:lnTo>
                <a:lnTo>
                  <a:pt x="3919" y="4397"/>
                </a:lnTo>
                <a:lnTo>
                  <a:pt x="3936" y="4397"/>
                </a:lnTo>
                <a:lnTo>
                  <a:pt x="3952" y="4398"/>
                </a:lnTo>
                <a:lnTo>
                  <a:pt x="3968" y="4401"/>
                </a:lnTo>
                <a:lnTo>
                  <a:pt x="3982" y="4408"/>
                </a:lnTo>
                <a:lnTo>
                  <a:pt x="3997" y="4415"/>
                </a:lnTo>
                <a:lnTo>
                  <a:pt x="4013" y="4425"/>
                </a:lnTo>
                <a:lnTo>
                  <a:pt x="4028" y="4435"/>
                </a:lnTo>
                <a:lnTo>
                  <a:pt x="4043" y="4448"/>
                </a:lnTo>
                <a:lnTo>
                  <a:pt x="4076" y="4475"/>
                </a:lnTo>
                <a:lnTo>
                  <a:pt x="4113" y="4505"/>
                </a:lnTo>
                <a:lnTo>
                  <a:pt x="4133" y="4522"/>
                </a:lnTo>
                <a:lnTo>
                  <a:pt x="4155" y="4538"/>
                </a:lnTo>
                <a:lnTo>
                  <a:pt x="4177" y="4554"/>
                </a:lnTo>
                <a:lnTo>
                  <a:pt x="4202" y="4569"/>
                </a:lnTo>
                <a:lnTo>
                  <a:pt x="4229" y="4585"/>
                </a:lnTo>
                <a:lnTo>
                  <a:pt x="4257" y="4601"/>
                </a:lnTo>
                <a:lnTo>
                  <a:pt x="4289" y="4616"/>
                </a:lnTo>
                <a:lnTo>
                  <a:pt x="4322" y="4629"/>
                </a:lnTo>
                <a:lnTo>
                  <a:pt x="4358" y="4642"/>
                </a:lnTo>
                <a:lnTo>
                  <a:pt x="4397" y="4653"/>
                </a:lnTo>
                <a:lnTo>
                  <a:pt x="4439" y="4663"/>
                </a:lnTo>
                <a:lnTo>
                  <a:pt x="4483" y="4672"/>
                </a:lnTo>
                <a:lnTo>
                  <a:pt x="4531" y="4678"/>
                </a:lnTo>
                <a:lnTo>
                  <a:pt x="4583" y="4683"/>
                </a:lnTo>
                <a:lnTo>
                  <a:pt x="4638" y="4686"/>
                </a:lnTo>
                <a:lnTo>
                  <a:pt x="4697" y="4686"/>
                </a:lnTo>
                <a:lnTo>
                  <a:pt x="4677" y="4674"/>
                </a:lnTo>
                <a:lnTo>
                  <a:pt x="4656" y="4662"/>
                </a:lnTo>
                <a:lnTo>
                  <a:pt x="4638" y="4650"/>
                </a:lnTo>
                <a:lnTo>
                  <a:pt x="4620" y="4635"/>
                </a:lnTo>
                <a:lnTo>
                  <a:pt x="4603" y="4621"/>
                </a:lnTo>
                <a:lnTo>
                  <a:pt x="4589" y="4606"/>
                </a:lnTo>
                <a:lnTo>
                  <a:pt x="4574" y="4590"/>
                </a:lnTo>
                <a:lnTo>
                  <a:pt x="4559" y="4574"/>
                </a:lnTo>
                <a:lnTo>
                  <a:pt x="4547" y="4557"/>
                </a:lnTo>
                <a:lnTo>
                  <a:pt x="4536" y="4540"/>
                </a:lnTo>
                <a:lnTo>
                  <a:pt x="4524" y="4522"/>
                </a:lnTo>
                <a:lnTo>
                  <a:pt x="4514" y="4504"/>
                </a:lnTo>
                <a:lnTo>
                  <a:pt x="4505" y="4486"/>
                </a:lnTo>
                <a:lnTo>
                  <a:pt x="4496" y="4467"/>
                </a:lnTo>
                <a:lnTo>
                  <a:pt x="4488" y="4448"/>
                </a:lnTo>
                <a:lnTo>
                  <a:pt x="4482" y="4429"/>
                </a:lnTo>
                <a:lnTo>
                  <a:pt x="4476" y="4409"/>
                </a:lnTo>
                <a:lnTo>
                  <a:pt x="4470" y="4390"/>
                </a:lnTo>
                <a:lnTo>
                  <a:pt x="4466" y="4371"/>
                </a:lnTo>
                <a:lnTo>
                  <a:pt x="4461" y="4351"/>
                </a:lnTo>
                <a:lnTo>
                  <a:pt x="4458" y="4332"/>
                </a:lnTo>
                <a:lnTo>
                  <a:pt x="4455" y="4311"/>
                </a:lnTo>
                <a:lnTo>
                  <a:pt x="4452" y="4292"/>
                </a:lnTo>
                <a:lnTo>
                  <a:pt x="4451" y="4273"/>
                </a:lnTo>
                <a:lnTo>
                  <a:pt x="4449" y="4235"/>
                </a:lnTo>
                <a:lnTo>
                  <a:pt x="4450" y="4197"/>
                </a:lnTo>
                <a:lnTo>
                  <a:pt x="4452" y="4162"/>
                </a:lnTo>
                <a:lnTo>
                  <a:pt x="4456" y="4129"/>
                </a:lnTo>
                <a:lnTo>
                  <a:pt x="4462" y="4093"/>
                </a:lnTo>
                <a:lnTo>
                  <a:pt x="4470" y="4056"/>
                </a:lnTo>
                <a:lnTo>
                  <a:pt x="4479" y="4019"/>
                </a:lnTo>
                <a:lnTo>
                  <a:pt x="4490" y="3982"/>
                </a:lnTo>
                <a:lnTo>
                  <a:pt x="4502" y="3945"/>
                </a:lnTo>
                <a:lnTo>
                  <a:pt x="4515" y="3905"/>
                </a:lnTo>
                <a:lnTo>
                  <a:pt x="4529" y="3866"/>
                </a:lnTo>
                <a:lnTo>
                  <a:pt x="4545" y="3826"/>
                </a:lnTo>
                <a:lnTo>
                  <a:pt x="4576" y="3743"/>
                </a:lnTo>
                <a:lnTo>
                  <a:pt x="4611" y="3656"/>
                </a:lnTo>
                <a:lnTo>
                  <a:pt x="4647" y="3566"/>
                </a:lnTo>
                <a:lnTo>
                  <a:pt x="4683" y="3470"/>
                </a:lnTo>
                <a:lnTo>
                  <a:pt x="4701" y="3422"/>
                </a:lnTo>
                <a:lnTo>
                  <a:pt x="4719" y="3371"/>
                </a:lnTo>
                <a:lnTo>
                  <a:pt x="4736" y="3319"/>
                </a:lnTo>
                <a:lnTo>
                  <a:pt x="4753" y="3266"/>
                </a:lnTo>
                <a:lnTo>
                  <a:pt x="4769" y="3211"/>
                </a:lnTo>
                <a:lnTo>
                  <a:pt x="4785" y="3156"/>
                </a:lnTo>
                <a:lnTo>
                  <a:pt x="4799" y="3098"/>
                </a:lnTo>
                <a:lnTo>
                  <a:pt x="4812" y="3039"/>
                </a:lnTo>
                <a:lnTo>
                  <a:pt x="4824" y="2979"/>
                </a:lnTo>
                <a:lnTo>
                  <a:pt x="4835" y="2917"/>
                </a:lnTo>
                <a:lnTo>
                  <a:pt x="4846" y="2852"/>
                </a:lnTo>
                <a:lnTo>
                  <a:pt x="4854" y="2787"/>
                </a:lnTo>
                <a:lnTo>
                  <a:pt x="4860" y="2720"/>
                </a:lnTo>
                <a:lnTo>
                  <a:pt x="4865" y="2652"/>
                </a:lnTo>
                <a:lnTo>
                  <a:pt x="4868" y="2581"/>
                </a:lnTo>
                <a:lnTo>
                  <a:pt x="4869" y="2508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8" name="Freeform 18"/>
          <p:cNvSpPr/>
          <p:nvPr/>
        </p:nvSpPr>
        <p:spPr>
          <a:xfrm>
            <a:off x="5275103" y="3788761"/>
            <a:ext cx="709613" cy="709803"/>
          </a:xfrm>
          <a:custGeom>
            <a:avLst/>
            <a:gdLst/>
            <a:ahLst/>
            <a:cxnLst/>
            <a:rect l="l" t="t" r="r" b="b"/>
            <a:pathLst>
              <a:path w="3575" h="3577">
                <a:moveTo>
                  <a:pt x="3575" y="1789"/>
                </a:moveTo>
                <a:lnTo>
                  <a:pt x="3573" y="1881"/>
                </a:lnTo>
                <a:lnTo>
                  <a:pt x="3566" y="1972"/>
                </a:lnTo>
                <a:lnTo>
                  <a:pt x="3555" y="2061"/>
                </a:lnTo>
                <a:lnTo>
                  <a:pt x="3539" y="2149"/>
                </a:lnTo>
                <a:lnTo>
                  <a:pt x="3519" y="2236"/>
                </a:lnTo>
                <a:lnTo>
                  <a:pt x="3495" y="2320"/>
                </a:lnTo>
                <a:lnTo>
                  <a:pt x="3467" y="2404"/>
                </a:lnTo>
                <a:lnTo>
                  <a:pt x="3435" y="2485"/>
                </a:lnTo>
                <a:lnTo>
                  <a:pt x="3400" y="2564"/>
                </a:lnTo>
                <a:lnTo>
                  <a:pt x="3359" y="2642"/>
                </a:lnTo>
                <a:lnTo>
                  <a:pt x="3316" y="2716"/>
                </a:lnTo>
                <a:lnTo>
                  <a:pt x="3270" y="2789"/>
                </a:lnTo>
                <a:lnTo>
                  <a:pt x="3220" y="2859"/>
                </a:lnTo>
                <a:lnTo>
                  <a:pt x="3168" y="2927"/>
                </a:lnTo>
                <a:lnTo>
                  <a:pt x="3111" y="2991"/>
                </a:lnTo>
                <a:lnTo>
                  <a:pt x="3051" y="3054"/>
                </a:lnTo>
                <a:lnTo>
                  <a:pt x="2989" y="3113"/>
                </a:lnTo>
                <a:lnTo>
                  <a:pt x="2925" y="3169"/>
                </a:lnTo>
                <a:lnTo>
                  <a:pt x="2858" y="3222"/>
                </a:lnTo>
                <a:lnTo>
                  <a:pt x="2787" y="3272"/>
                </a:lnTo>
                <a:lnTo>
                  <a:pt x="2715" y="3319"/>
                </a:lnTo>
                <a:lnTo>
                  <a:pt x="2640" y="3362"/>
                </a:lnTo>
                <a:lnTo>
                  <a:pt x="2562" y="3402"/>
                </a:lnTo>
                <a:lnTo>
                  <a:pt x="2484" y="3438"/>
                </a:lnTo>
                <a:lnTo>
                  <a:pt x="2402" y="3469"/>
                </a:lnTo>
                <a:lnTo>
                  <a:pt x="2319" y="3497"/>
                </a:lnTo>
                <a:lnTo>
                  <a:pt x="2234" y="3521"/>
                </a:lnTo>
                <a:lnTo>
                  <a:pt x="2148" y="3541"/>
                </a:lnTo>
                <a:lnTo>
                  <a:pt x="2060" y="3557"/>
                </a:lnTo>
                <a:lnTo>
                  <a:pt x="1971" y="3568"/>
                </a:lnTo>
                <a:lnTo>
                  <a:pt x="1879" y="3575"/>
                </a:lnTo>
                <a:lnTo>
                  <a:pt x="1787" y="3577"/>
                </a:lnTo>
                <a:lnTo>
                  <a:pt x="1696" y="3575"/>
                </a:lnTo>
                <a:lnTo>
                  <a:pt x="1605" y="3568"/>
                </a:lnTo>
                <a:lnTo>
                  <a:pt x="1516" y="3557"/>
                </a:lnTo>
                <a:lnTo>
                  <a:pt x="1428" y="3541"/>
                </a:lnTo>
                <a:lnTo>
                  <a:pt x="1341" y="3521"/>
                </a:lnTo>
                <a:lnTo>
                  <a:pt x="1256" y="3497"/>
                </a:lnTo>
                <a:lnTo>
                  <a:pt x="1173" y="3469"/>
                </a:lnTo>
                <a:lnTo>
                  <a:pt x="1092" y="3438"/>
                </a:lnTo>
                <a:lnTo>
                  <a:pt x="1012" y="3402"/>
                </a:lnTo>
                <a:lnTo>
                  <a:pt x="935" y="3362"/>
                </a:lnTo>
                <a:lnTo>
                  <a:pt x="861" y="3319"/>
                </a:lnTo>
                <a:lnTo>
                  <a:pt x="788" y="3272"/>
                </a:lnTo>
                <a:lnTo>
                  <a:pt x="718" y="3222"/>
                </a:lnTo>
                <a:lnTo>
                  <a:pt x="650" y="3169"/>
                </a:lnTo>
                <a:lnTo>
                  <a:pt x="586" y="3113"/>
                </a:lnTo>
                <a:lnTo>
                  <a:pt x="523" y="3054"/>
                </a:lnTo>
                <a:lnTo>
                  <a:pt x="464" y="2991"/>
                </a:lnTo>
                <a:lnTo>
                  <a:pt x="408" y="2927"/>
                </a:lnTo>
                <a:lnTo>
                  <a:pt x="355" y="2859"/>
                </a:lnTo>
                <a:lnTo>
                  <a:pt x="305" y="2789"/>
                </a:lnTo>
                <a:lnTo>
                  <a:pt x="258" y="2716"/>
                </a:lnTo>
                <a:lnTo>
                  <a:pt x="215" y="2642"/>
                </a:lnTo>
                <a:lnTo>
                  <a:pt x="176" y="2564"/>
                </a:lnTo>
                <a:lnTo>
                  <a:pt x="140" y="2485"/>
                </a:lnTo>
                <a:lnTo>
                  <a:pt x="108" y="2404"/>
                </a:lnTo>
                <a:lnTo>
                  <a:pt x="80" y="2320"/>
                </a:lnTo>
                <a:lnTo>
                  <a:pt x="56" y="2236"/>
                </a:lnTo>
                <a:lnTo>
                  <a:pt x="36" y="2149"/>
                </a:lnTo>
                <a:lnTo>
                  <a:pt x="20" y="2061"/>
                </a:lnTo>
                <a:lnTo>
                  <a:pt x="9" y="1972"/>
                </a:lnTo>
                <a:lnTo>
                  <a:pt x="2" y="1881"/>
                </a:lnTo>
                <a:lnTo>
                  <a:pt x="0" y="1789"/>
                </a:lnTo>
                <a:lnTo>
                  <a:pt x="2" y="1697"/>
                </a:lnTo>
                <a:lnTo>
                  <a:pt x="9" y="1605"/>
                </a:lnTo>
                <a:lnTo>
                  <a:pt x="20" y="1516"/>
                </a:lnTo>
                <a:lnTo>
                  <a:pt x="36" y="1428"/>
                </a:lnTo>
                <a:lnTo>
                  <a:pt x="56" y="1342"/>
                </a:lnTo>
                <a:lnTo>
                  <a:pt x="80" y="1257"/>
                </a:lnTo>
                <a:lnTo>
                  <a:pt x="108" y="1174"/>
                </a:lnTo>
                <a:lnTo>
                  <a:pt x="140" y="1092"/>
                </a:lnTo>
                <a:lnTo>
                  <a:pt x="176" y="1014"/>
                </a:lnTo>
                <a:lnTo>
                  <a:pt x="215" y="936"/>
                </a:lnTo>
                <a:lnTo>
                  <a:pt x="258" y="861"/>
                </a:lnTo>
                <a:lnTo>
                  <a:pt x="305" y="788"/>
                </a:lnTo>
                <a:lnTo>
                  <a:pt x="355" y="718"/>
                </a:lnTo>
                <a:lnTo>
                  <a:pt x="408" y="650"/>
                </a:lnTo>
                <a:lnTo>
                  <a:pt x="464" y="586"/>
                </a:lnTo>
                <a:lnTo>
                  <a:pt x="523" y="524"/>
                </a:lnTo>
                <a:lnTo>
                  <a:pt x="586" y="464"/>
                </a:lnTo>
                <a:lnTo>
                  <a:pt x="650" y="408"/>
                </a:lnTo>
                <a:lnTo>
                  <a:pt x="718" y="355"/>
                </a:lnTo>
                <a:lnTo>
                  <a:pt x="788" y="305"/>
                </a:lnTo>
                <a:lnTo>
                  <a:pt x="861" y="259"/>
                </a:lnTo>
                <a:lnTo>
                  <a:pt x="935" y="215"/>
                </a:lnTo>
                <a:lnTo>
                  <a:pt x="1012" y="176"/>
                </a:lnTo>
                <a:lnTo>
                  <a:pt x="1092" y="141"/>
                </a:lnTo>
                <a:lnTo>
                  <a:pt x="1173" y="108"/>
                </a:lnTo>
                <a:lnTo>
                  <a:pt x="1256" y="80"/>
                </a:lnTo>
                <a:lnTo>
                  <a:pt x="1341" y="56"/>
                </a:lnTo>
                <a:lnTo>
                  <a:pt x="1428" y="36"/>
                </a:lnTo>
                <a:lnTo>
                  <a:pt x="1516" y="20"/>
                </a:lnTo>
                <a:lnTo>
                  <a:pt x="1605" y="9"/>
                </a:lnTo>
                <a:lnTo>
                  <a:pt x="1696" y="2"/>
                </a:lnTo>
                <a:lnTo>
                  <a:pt x="1787" y="0"/>
                </a:lnTo>
                <a:lnTo>
                  <a:pt x="1879" y="2"/>
                </a:lnTo>
                <a:lnTo>
                  <a:pt x="1971" y="9"/>
                </a:lnTo>
                <a:lnTo>
                  <a:pt x="2060" y="20"/>
                </a:lnTo>
                <a:lnTo>
                  <a:pt x="2148" y="36"/>
                </a:lnTo>
                <a:lnTo>
                  <a:pt x="2234" y="56"/>
                </a:lnTo>
                <a:lnTo>
                  <a:pt x="2319" y="80"/>
                </a:lnTo>
                <a:lnTo>
                  <a:pt x="2402" y="108"/>
                </a:lnTo>
                <a:lnTo>
                  <a:pt x="2484" y="141"/>
                </a:lnTo>
                <a:lnTo>
                  <a:pt x="2562" y="176"/>
                </a:lnTo>
                <a:lnTo>
                  <a:pt x="2640" y="215"/>
                </a:lnTo>
                <a:lnTo>
                  <a:pt x="2715" y="259"/>
                </a:lnTo>
                <a:lnTo>
                  <a:pt x="2787" y="305"/>
                </a:lnTo>
                <a:lnTo>
                  <a:pt x="2858" y="355"/>
                </a:lnTo>
                <a:lnTo>
                  <a:pt x="2925" y="408"/>
                </a:lnTo>
                <a:lnTo>
                  <a:pt x="2989" y="464"/>
                </a:lnTo>
                <a:lnTo>
                  <a:pt x="3051" y="524"/>
                </a:lnTo>
                <a:lnTo>
                  <a:pt x="3111" y="586"/>
                </a:lnTo>
                <a:lnTo>
                  <a:pt x="3168" y="650"/>
                </a:lnTo>
                <a:lnTo>
                  <a:pt x="3220" y="718"/>
                </a:lnTo>
                <a:lnTo>
                  <a:pt x="3270" y="788"/>
                </a:lnTo>
                <a:lnTo>
                  <a:pt x="3316" y="861"/>
                </a:lnTo>
                <a:lnTo>
                  <a:pt x="3359" y="936"/>
                </a:lnTo>
                <a:lnTo>
                  <a:pt x="3400" y="1014"/>
                </a:lnTo>
                <a:lnTo>
                  <a:pt x="3435" y="1092"/>
                </a:lnTo>
                <a:lnTo>
                  <a:pt x="3467" y="1174"/>
                </a:lnTo>
                <a:lnTo>
                  <a:pt x="3495" y="1257"/>
                </a:lnTo>
                <a:lnTo>
                  <a:pt x="3519" y="1342"/>
                </a:lnTo>
                <a:lnTo>
                  <a:pt x="3539" y="1428"/>
                </a:lnTo>
                <a:lnTo>
                  <a:pt x="3555" y="1516"/>
                </a:lnTo>
                <a:lnTo>
                  <a:pt x="3566" y="1605"/>
                </a:lnTo>
                <a:lnTo>
                  <a:pt x="3573" y="1697"/>
                </a:lnTo>
                <a:lnTo>
                  <a:pt x="3575" y="1789"/>
                </a:lnTo>
              </a:path>
            </a:pathLst>
          </a:cu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9" name="TextBox 19"/>
          <p:cNvSpPr txBox="1"/>
          <p:nvPr/>
        </p:nvSpPr>
        <p:spPr>
          <a:xfrm>
            <a:off x="5366020" y="2263016"/>
            <a:ext cx="582930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75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1875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299470" y="3158366"/>
            <a:ext cx="582930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75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1875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318395" y="3948941"/>
            <a:ext cx="582930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75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1875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223270" y="4882391"/>
            <a:ext cx="582930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75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1875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05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苗期管理策略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温湿度控制措施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83022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794132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温度调控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94132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是喜温作物，在苗期尤其需要适宜的温度。出苗至拔节期的适宜温度为20—25℃，过高或过低的温度都会影响高粱的正常生长。在温度较低时，可以通过覆盖地膜或使用温棚来提高地温；温度过高时，则需采取遮阴或喷水降温的措施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90239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83022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375596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4586705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湿度管理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86705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高粱苗期需保持土壤湿度适中，避免过干或过湿。在干旱季节，需及时浇水以保持土壤湿润；而在多雨季节，则需做好排水工作，防止积水导致根部腐烂。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682812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375596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168169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379279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通风透气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79279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在温棚或覆盖地膜的条件下，需定期通风透气，以降低棚内湿度，减少病虫害的发生。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475386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TextBox 17"/>
          <p:cNvSpPr txBox="1"/>
          <p:nvPr/>
        </p:nvSpPr>
        <p:spPr>
          <a:xfrm>
            <a:off x="8168169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病虫害防治方法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3" name="Group 3"/>
          <p:cNvGrpSpPr/>
          <p:nvPr/>
        </p:nvGrpSpPr>
        <p:grpSpPr>
          <a:xfrm rot="0">
            <a:off x="327431" y="1819652"/>
            <a:ext cx="3714750" cy="4687977"/>
            <a:chOff x="327431" y="1819652"/>
            <a:chExt cx="3714750" cy="4687977"/>
          </a:xfrm>
        </p:grpSpPr>
        <p:sp>
          <p:nvSpPr>
            <p:cNvPr id="4" name="AutoShape 4"/>
            <p:cNvSpPr/>
            <p:nvPr/>
          </p:nvSpPr>
          <p:spPr>
            <a:xfrm>
              <a:off x="327431" y="2181445"/>
              <a:ext cx="3714750" cy="4326184"/>
            </a:xfrm>
            <a:prstGeom prst="roundRect">
              <a:avLst>
                <a:gd name="adj" fmla="val 5514"/>
              </a:avLst>
            </a:prstGeom>
            <a:solidFill>
              <a:schemeClr val="lt2">
                <a:alpha val="80000"/>
              </a:scheme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476023" y="3449954"/>
              <a:ext cx="3381375" cy="27668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高粱苗期常见的病害有纹枯病、炭疽病等。防治方法包括选用抗病品种、合理轮作、及时清理病株残体、加强田间管理等。在病害发生时，可使用相应的药剂进行防治，如使用井冈霉素防治纹枯病，使用代森锰锌防治炭疽病等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  <p:sp>
          <p:nvSpPr>
            <p:cNvPr id="6" name="AutoShape 6"/>
            <p:cNvSpPr/>
            <p:nvPr/>
          </p:nvSpPr>
          <p:spPr>
            <a:xfrm rot="2700000">
              <a:off x="1820371" y="1819652"/>
              <a:ext cx="728870" cy="728870"/>
            </a:xfrm>
            <a:prstGeom prst="roundRect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981555" y="1966550"/>
              <a:ext cx="406501" cy="406501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67640" y="0"/>
                  </a:moveTo>
                  <a:lnTo>
                    <a:pt x="182880" y="0"/>
                  </a:lnTo>
                  <a:lnTo>
                    <a:pt x="182880" y="45720"/>
                  </a:lnTo>
                  <a:lnTo>
                    <a:pt x="228600" y="152400"/>
                  </a:lnTo>
                  <a:lnTo>
                    <a:pt x="228600" y="274320"/>
                  </a:lnTo>
                  <a:cubicBezTo>
                    <a:pt x="228600" y="291151"/>
                    <a:pt x="214951" y="304800"/>
                    <a:pt x="198120" y="304800"/>
                  </a:cubicBezTo>
                  <a:lnTo>
                    <a:pt x="198120" y="304800"/>
                  </a:lnTo>
                  <a:lnTo>
                    <a:pt x="76200" y="304800"/>
                  </a:lnTo>
                  <a:cubicBezTo>
                    <a:pt x="59436" y="304800"/>
                    <a:pt x="40996" y="291998"/>
                    <a:pt x="35052" y="276149"/>
                  </a:cubicBezTo>
                  <a:lnTo>
                    <a:pt x="0" y="182880"/>
                  </a:lnTo>
                  <a:lnTo>
                    <a:pt x="0" y="152400"/>
                  </a:lnTo>
                  <a:cubicBezTo>
                    <a:pt x="0" y="135569"/>
                    <a:pt x="13649" y="121920"/>
                    <a:pt x="30480" y="121920"/>
                  </a:cubicBezTo>
                  <a:lnTo>
                    <a:pt x="30480" y="121920"/>
                  </a:lnTo>
                  <a:lnTo>
                    <a:pt x="137160" y="121920"/>
                  </a:lnTo>
                  <a:lnTo>
                    <a:pt x="137160" y="30480"/>
                  </a:lnTo>
                  <a:cubicBezTo>
                    <a:pt x="137160" y="13649"/>
                    <a:pt x="150809" y="0"/>
                    <a:pt x="167640" y="0"/>
                  </a:cubicBezTo>
                  <a:lnTo>
                    <a:pt x="167640" y="0"/>
                  </a:lnTo>
                  <a:close/>
                </a:path>
                <a:path w="304800" h="304800">
                  <a:moveTo>
                    <a:pt x="259080" y="152400"/>
                  </a:moveTo>
                  <a:lnTo>
                    <a:pt x="304800" y="152400"/>
                  </a:lnTo>
                  <a:lnTo>
                    <a:pt x="304800" y="304800"/>
                  </a:lnTo>
                  <a:lnTo>
                    <a:pt x="259080" y="304800"/>
                  </a:lnTo>
                  <a:lnTo>
                    <a:pt x="259080" y="1524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22623" y="2853987"/>
              <a:ext cx="2924365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>
                  <a:solidFill>
                    <a:schemeClr val="accent1">
                      <a:alpha val="100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病害防治</a:t>
              </a:r>
              <a:endPara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4187020" y="2181445"/>
            <a:ext cx="3714750" cy="4326184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4335612" y="3449954"/>
            <a:ext cx="3381375" cy="27668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苗期的虫害主要有蚜虫、地老虎等。防治方法包括物理防治、生物防治和化学防治。物理防治如使用黄板诱杀蚜虫，生物防治如利用天敌控制害虫数量，化学防治则需选择低毒性、高效、对土壤环境没有严重污染的药剂，如使用吡虫啉防治蚜虫，使用辛硫磷防治地老虎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2700000">
            <a:off x="5679960" y="1819652"/>
            <a:ext cx="728870" cy="72887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582212" y="2853987"/>
            <a:ext cx="292436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虫害防治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046608" y="2181445"/>
            <a:ext cx="3714750" cy="4326184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195201" y="3449954"/>
            <a:ext cx="3381375" cy="27668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在播种前，对种子进行严格筛选和消毒处理，以减少病源和虫源；在田间管理过程中，保持土壤疏松、通风透光，增强植株的抗逆性。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 rot="2700000">
            <a:off x="9539549" y="1819652"/>
            <a:ext cx="728870" cy="72887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8441801" y="2853987"/>
            <a:ext cx="292436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预防措施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5821506" y="1999298"/>
            <a:ext cx="445777" cy="445777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8" name="Freeform 18"/>
          <p:cNvSpPr/>
          <p:nvPr/>
        </p:nvSpPr>
        <p:spPr>
          <a:xfrm>
            <a:off x="9675684" y="1970247"/>
            <a:ext cx="456599" cy="42767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68390" y="0"/>
                  <a:pt x="0" y="68370"/>
                  <a:pt x="0" y="152400"/>
                </a:cubicBezTo>
                <a:lnTo>
                  <a:pt x="38100" y="152400"/>
                </a:lnTo>
                <a:cubicBezTo>
                  <a:pt x="38100" y="144532"/>
                  <a:pt x="44539" y="138113"/>
                  <a:pt x="52388" y="138113"/>
                </a:cubicBezTo>
                <a:cubicBezTo>
                  <a:pt x="60274" y="138113"/>
                  <a:pt x="66675" y="144532"/>
                  <a:pt x="66675" y="152400"/>
                </a:cubicBezTo>
                <a:lnTo>
                  <a:pt x="104775" y="152400"/>
                </a:lnTo>
                <a:cubicBezTo>
                  <a:pt x="104775" y="144532"/>
                  <a:pt x="111214" y="138113"/>
                  <a:pt x="119063" y="138113"/>
                </a:cubicBezTo>
                <a:cubicBezTo>
                  <a:pt x="126949" y="138113"/>
                  <a:pt x="133350" y="144532"/>
                  <a:pt x="133350" y="152400"/>
                </a:cubicBezTo>
                <a:lnTo>
                  <a:pt x="133350" y="247650"/>
                </a:lnTo>
                <a:cubicBezTo>
                  <a:pt x="133350" y="258147"/>
                  <a:pt x="124825" y="266700"/>
                  <a:pt x="114300" y="266700"/>
                </a:cubicBezTo>
                <a:cubicBezTo>
                  <a:pt x="103803" y="266700"/>
                  <a:pt x="95250" y="258147"/>
                  <a:pt x="95250" y="247650"/>
                </a:cubicBezTo>
                <a:lnTo>
                  <a:pt x="57150" y="247650"/>
                </a:lnTo>
                <a:cubicBezTo>
                  <a:pt x="57150" y="279168"/>
                  <a:pt x="82820" y="304800"/>
                  <a:pt x="114300" y="304800"/>
                </a:cubicBezTo>
                <a:cubicBezTo>
                  <a:pt x="145847" y="304800"/>
                  <a:pt x="171450" y="279168"/>
                  <a:pt x="171450" y="247650"/>
                </a:cubicBezTo>
                <a:lnTo>
                  <a:pt x="171450" y="152400"/>
                </a:lnTo>
                <a:cubicBezTo>
                  <a:pt x="171450" y="144532"/>
                  <a:pt x="177889" y="138113"/>
                  <a:pt x="185738" y="138113"/>
                </a:cubicBezTo>
                <a:cubicBezTo>
                  <a:pt x="193624" y="138113"/>
                  <a:pt x="200006" y="144532"/>
                  <a:pt x="200006" y="152400"/>
                </a:cubicBezTo>
                <a:lnTo>
                  <a:pt x="238106" y="152400"/>
                </a:lnTo>
                <a:cubicBezTo>
                  <a:pt x="238106" y="144532"/>
                  <a:pt x="244583" y="138113"/>
                  <a:pt x="252393" y="138113"/>
                </a:cubicBezTo>
                <a:cubicBezTo>
                  <a:pt x="260280" y="138113"/>
                  <a:pt x="266681" y="144532"/>
                  <a:pt x="266681" y="152400"/>
                </a:cubicBezTo>
                <a:lnTo>
                  <a:pt x="304781" y="152400"/>
                </a:lnTo>
                <a:cubicBezTo>
                  <a:pt x="304781" y="68370"/>
                  <a:pt x="236468" y="0"/>
                  <a:pt x="1524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炼苗与移栽技巧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91146" y="1894865"/>
            <a:ext cx="2736832" cy="423840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716419" y="3095761"/>
            <a:ext cx="2286284" cy="275670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在移栽前，需对高粱苗进行炼苗处理，以提高其抗逆性。炼苗的方法包括逐渐降低温度、减少水分供应等，使高粱苗逐渐适应外界环境。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347583" y="1902340"/>
            <a:ext cx="2736832" cy="423840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6195862" y="1902340"/>
            <a:ext cx="2736832" cy="423840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9072032" y="1902340"/>
            <a:ext cx="2736832" cy="423840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grpSp>
        <p:nvGrpSpPr>
          <p:cNvPr id="8" name="Group 8"/>
          <p:cNvGrpSpPr/>
          <p:nvPr/>
        </p:nvGrpSpPr>
        <p:grpSpPr>
          <a:xfrm rot="0">
            <a:off x="365344" y="1680196"/>
            <a:ext cx="1167504" cy="720090"/>
            <a:chOff x="365344" y="1680196"/>
            <a:chExt cx="1167504" cy="720090"/>
          </a:xfrm>
        </p:grpSpPr>
        <p:sp>
          <p:nvSpPr>
            <p:cNvPr id="9" name="AutoShape 9"/>
            <p:cNvSpPr/>
            <p:nvPr/>
          </p:nvSpPr>
          <p:spPr>
            <a:xfrm>
              <a:off x="595739" y="1686885"/>
              <a:ext cx="706713" cy="7067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365344" y="1680196"/>
              <a:ext cx="1167504" cy="7200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  <a:spcBef>
                  <a:spcPts val="375"/>
                </a:spcBef>
              </a:pPr>
              <a:r>
                <a:rPr lang="en-US" sz="2400" b="1">
                  <a:solidFill>
                    <a:srgbClr val="FFFDFD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01</a:t>
              </a:r>
              <a:endPara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9023545" y="1709455"/>
            <a:ext cx="1167504" cy="720090"/>
            <a:chOff x="9023545" y="1709455"/>
            <a:chExt cx="1167504" cy="720090"/>
          </a:xfrm>
        </p:grpSpPr>
        <p:sp>
          <p:nvSpPr>
            <p:cNvPr id="12" name="AutoShape 12"/>
            <p:cNvSpPr/>
            <p:nvPr/>
          </p:nvSpPr>
          <p:spPr>
            <a:xfrm>
              <a:off x="9253940" y="1716143"/>
              <a:ext cx="706713" cy="7067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9023545" y="1709455"/>
              <a:ext cx="1167504" cy="7200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  <a:spcBef>
                  <a:spcPts val="375"/>
                </a:spcBef>
              </a:pPr>
              <a:r>
                <a:rPr lang="en-US" sz="2400" b="1">
                  <a:solidFill>
                    <a:srgbClr val="FFFDFD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04</a:t>
              </a:r>
              <a:endPara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0">
            <a:off x="6137478" y="1738713"/>
            <a:ext cx="1167504" cy="720090"/>
            <a:chOff x="6137478" y="1738713"/>
            <a:chExt cx="1167504" cy="720090"/>
          </a:xfrm>
        </p:grpSpPr>
        <p:sp>
          <p:nvSpPr>
            <p:cNvPr id="15" name="AutoShape 15"/>
            <p:cNvSpPr/>
            <p:nvPr/>
          </p:nvSpPr>
          <p:spPr>
            <a:xfrm>
              <a:off x="6367873" y="1745402"/>
              <a:ext cx="706713" cy="7067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6137478" y="1738713"/>
              <a:ext cx="1167504" cy="7200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  <a:spcBef>
                  <a:spcPts val="375"/>
                </a:spcBef>
              </a:pPr>
              <a:r>
                <a:rPr lang="en-US" sz="2400" b="1">
                  <a:solidFill>
                    <a:srgbClr val="FFFDFD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03</a:t>
              </a:r>
              <a:endPara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3251411" y="1709455"/>
            <a:ext cx="1167504" cy="720090"/>
            <a:chOff x="3251411" y="1709455"/>
            <a:chExt cx="1167504" cy="720090"/>
          </a:xfrm>
        </p:grpSpPr>
        <p:sp>
          <p:nvSpPr>
            <p:cNvPr id="18" name="AutoShape 18"/>
            <p:cNvSpPr/>
            <p:nvPr/>
          </p:nvSpPr>
          <p:spPr>
            <a:xfrm>
              <a:off x="3481806" y="1716143"/>
              <a:ext cx="706713" cy="7067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3251411" y="1709455"/>
              <a:ext cx="1167504" cy="7200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  <a:spcBef>
                  <a:spcPts val="375"/>
                </a:spcBef>
              </a:pPr>
              <a:r>
                <a:rPr lang="en-US" sz="2400" b="1">
                  <a:solidFill>
                    <a:srgbClr val="FFFDFD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02</a:t>
              </a:r>
              <a:endPara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16419" y="2516329"/>
            <a:ext cx="2286284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炼苗管理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561965" y="3103235"/>
            <a:ext cx="2286284" cy="275670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高粱的移栽时机需根据当地气候和土壤条件来确定。一般来说，在气温稳定、土壤墒情适宜时进行移栽，有利于高粱苗的成活和生长。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561965" y="2523804"/>
            <a:ext cx="2286284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移栽时机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458552" y="3103235"/>
            <a:ext cx="2286284" cy="275670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移栽时需注意保持土壤湿润，避免损伤根系。移栽深度需适中，以根系能够自然舒展为宜。移栽后需及时浇水定根，并加强田间管理，促进高粱苗的快速生长。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458552" y="2523804"/>
            <a:ext cx="2286284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移栽方法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296623" y="3103235"/>
            <a:ext cx="2286284" cy="275670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移栽时需根据品种特性和土壤肥力等因素来确定合理的种植密度，以保证高粱的产量和品质。一般来说，高产抗病虫害的优良品种可适当密植，而土壤肥力较低的地区则需适当稀植。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296623" y="2523804"/>
            <a:ext cx="2286284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合理密植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06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区域适应性调整与优化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8303070" y="1200966"/>
            <a:ext cx="3434928" cy="3434928"/>
          </a:xfrm>
          <a:prstGeom prst="snip2Diag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5853553" y="3293711"/>
            <a:ext cx="3412554" cy="3412554"/>
          </a:xfrm>
          <a:prstGeom prst="snip2Diag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9829" y="1200966"/>
            <a:ext cx="4742231" cy="5273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品种选择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北方平原区应选择耐旱、耐寒、抗病性强的酿酒高粱品种，如中矮型杂交品种，这些品种不仅适应北方平原的气候条件，还能提高产量。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播种时间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北方平原区春季气温回升快，但春季大风干旱天气较多，因此播种时间应选在土壤解冻后，且10厘米耕层地温稳定在12℃左右时进行，以确保种子的正常发芽和生长。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播种方法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北方平原区多采用直播或育苗移栽的方式。直播时需控制播种深度，避免过深或过浅，同时保持适当的株距，以保证植株的通风透光。育苗移栽则需在苗龄适宜时进行，移栽前需进行炼苗，以提高植株的抗逆性。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北方平原区育苗策略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18468" b="36486"/>
          <a:stretch>
            <a:fillRect/>
          </a:stretch>
        </p:blipFill>
        <p:spPr>
          <a:xfrm>
            <a:off x="0" y="0"/>
            <a:ext cx="12192000" cy="333164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4850" y="2152738"/>
            <a:ext cx="11082301" cy="4070362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962451" y="3586749"/>
            <a:ext cx="10267099" cy="232939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北方平原区高粱生长期间需加强田间管理，包括中耕除草、追施肥料、防治病虫害等。特别是在拔节至抽穗期，应追施适量的氮肥和磷肥，以满足植株旺盛生长的需求。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8566" y="2417249"/>
            <a:ext cx="9998584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北方平原区育苗策略</a:t>
            </a:r>
            <a:endParaRPr lang="en-US" sz="3000" b="1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4204" y="1693475"/>
            <a:ext cx="300037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品种选择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14204" y="2171158"/>
            <a:ext cx="3000375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西南山地地形复杂，气候多样，应选择适应性广、耐贫瘠、抗病性强的酿酒高粱品种，如红缨子等。这些品种不仅能在山地环境中生长良好，还能提高酒用高粱的品质。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14204" y="4384206"/>
            <a:ext cx="300037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播种方法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7985" y="4852503"/>
            <a:ext cx="3000375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西南山地多采用育苗移栽的方式，以应对复杂的地形和气候条件。育苗时需选择土层深厚、肥沃且排水良好的地块，采用地膜覆盖等技术提高土壤温度和保墒能力。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108705" y="1693475"/>
            <a:ext cx="300074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播种时间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108705" y="2109711"/>
            <a:ext cx="3000749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西南山地气温回升较慢，且雨季较长，因此播种时间应选在雨季来临前，确保植株在雨季前形成健壮的根系和植株。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108705" y="4384206"/>
            <a:ext cx="300074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122486" y="4852503"/>
            <a:ext cx="3000749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西南山地高粱生长期间需加强田间管理，包括排水防涝、防治病虫害等。特别是在雨季，需及时疏通排水沟，防止积水对植株造成损害。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西南山地育苗调整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1" name="Group 11"/>
          <p:cNvGrpSpPr/>
          <p:nvPr/>
        </p:nvGrpSpPr>
        <p:grpSpPr>
          <a:xfrm rot="0">
            <a:off x="3381475" y="1147015"/>
            <a:ext cx="5406235" cy="5406235"/>
            <a:chOff x="3381475" y="1147015"/>
            <a:chExt cx="5406235" cy="5406235"/>
          </a:xfrm>
        </p:grpSpPr>
        <p:sp>
          <p:nvSpPr>
            <p:cNvPr id="12" name="AutoShape 12"/>
            <p:cNvSpPr/>
            <p:nvPr/>
          </p:nvSpPr>
          <p:spPr>
            <a:xfrm>
              <a:off x="3384818" y="3851804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30000"/>
                </a:schemeClr>
              </a:solidFill>
              <a:prstDash val="solid"/>
            </a:ln>
          </p:spPr>
        </p:sp>
        <p:sp>
          <p:nvSpPr>
            <p:cNvPr id="13" name="AutoShape 13"/>
            <p:cNvSpPr/>
            <p:nvPr/>
          </p:nvSpPr>
          <p:spPr>
            <a:xfrm flipH="1">
              <a:off x="6086264" y="3851804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id="14" name="AutoShape 14"/>
            <p:cNvSpPr/>
            <p:nvPr/>
          </p:nvSpPr>
          <p:spPr>
            <a:xfrm flipV="1">
              <a:off x="3381475" y="1147015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id="15" name="AutoShape 15"/>
            <p:cNvSpPr/>
            <p:nvPr/>
          </p:nvSpPr>
          <p:spPr>
            <a:xfrm flipH="1" flipV="1">
              <a:off x="6082921" y="1147015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30000"/>
                </a:schemeClr>
              </a:solidFill>
              <a:prstDash val="solid"/>
            </a:ln>
          </p:spPr>
        </p:sp>
      </p:grpSp>
      <p:sp>
        <p:nvSpPr>
          <p:cNvPr id="16" name="Freeform 16"/>
          <p:cNvSpPr/>
          <p:nvPr/>
        </p:nvSpPr>
        <p:spPr>
          <a:xfrm>
            <a:off x="5878869" y="3640582"/>
            <a:ext cx="433809" cy="43380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w="304800" h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3186" y="2189088"/>
            <a:ext cx="2562225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品种选择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53186" y="2700366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根据各地区的气候条件、土壤状况以及市场需求等因素，选择适宜的酿酒高粱品种。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68956" y="2815680"/>
            <a:ext cx="255270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播种时间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68956" y="3326958"/>
            <a:ext cx="2562225" cy="250131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根据当地的气候条件，选择适宜的播种时间，确保植株在适宜的温度和湿度条件下生长。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60873" y="2189088"/>
            <a:ext cx="26098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播种方法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160873" y="2700366"/>
            <a:ext cx="260985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结合当地的地形和土壤条件，选择适宜的播种方法，如直播、育苗移栽等。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954053" y="2815680"/>
            <a:ext cx="2657475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954053" y="3326958"/>
            <a:ext cx="2653383" cy="250131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加强田间管理，包括中耕除草、追施肥料、防治病虫害等，以提高植株的抗逆性和产量。同时，根据不同地区的实际情况，采取针对性的管理措施，如抗旱、防涝、防风等。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 rot="-10800000">
            <a:off x="795939" y="1705112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 rot="-10800000">
            <a:off x="3539937" y="2318847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 rot="10800000">
            <a:off x="6323866" y="1710499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 rot="-10800000">
            <a:off x="9134415" y="2318847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其他区域适应性建议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56874" y="1721024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400872" y="234927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184801" y="171049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995350" y="234927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1105" y="1748640"/>
            <a:ext cx="6988435" cy="16491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96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355" y="3336110"/>
            <a:ext cx="3123730" cy="7161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0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感谢观看</a:t>
            </a:r>
            <a:endParaRPr lang="en-US" sz="30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1431"/>
      </a:dk1>
      <a:lt1>
        <a:srgbClr val="FEFEFF"/>
      </a:lt1>
      <a:dk2>
        <a:srgbClr val="001431"/>
      </a:dk2>
      <a:lt2>
        <a:srgbClr val="E9EEF8"/>
      </a:lt2>
      <a:accent1>
        <a:srgbClr val="1A36E5"/>
      </a:accent1>
      <a:accent2>
        <a:srgbClr val="1A36E5"/>
      </a:accent2>
      <a:accent3>
        <a:srgbClr val="9F73EB"/>
      </a:accent3>
      <a:accent4>
        <a:srgbClr val="53A5FF"/>
      </a:accent4>
      <a:accent5>
        <a:srgbClr val="6991E0"/>
      </a:accent5>
      <a:accent6>
        <a:srgbClr val="9EA2D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4348</Words>
  <Application>WPS 演示</Application>
  <PresentationFormat>On-screen Show (4:3)</PresentationFormat>
  <Paragraphs>440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Arial</vt:lpstr>
      <vt:lpstr>宋体</vt:lpstr>
      <vt:lpstr>Wingdings</vt:lpstr>
      <vt:lpstr>Noto Sans SC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隋Princess</cp:lastModifiedBy>
  <cp:revision>2</cp:revision>
  <dcterms:created xsi:type="dcterms:W3CDTF">2006-08-16T00:00:00Z</dcterms:created>
  <dcterms:modified xsi:type="dcterms:W3CDTF">2025-03-24T15:42:52Z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2E1C387B5F28412F9C71A7CC5B7E8A18_12</vt:lpwstr>
  </property>
  <property fmtid="{D5CDD505-2E9C-101B-9397-08002B2CF9AE}" pid="3" name="KSOProductBuildVer">
    <vt:lpwstr>2052-12.1.0.20305</vt:lpwstr>
  </property>
</Properties>
</file>