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embeddedFontLst>
    <p:embeddedFont>
      <p:font typeface="Noto Sans SC" panose="020B0200000000000000" charset="-122"/>
      <p:regular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第二十一章 酿酒高粱品种遗传改良技术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遗传改良核心目标概述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传统育种技术在遗传改良中应用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现代生物技术在遗传改良中运用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遗传改良技术应用实例分析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遗传改良核心目标概述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提升酿酒适配性目标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蛋白质与单宁含量调控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根据酿酒工艺的不同需求，调整高粱中的蛋白质和单宁含量。例如，对于追求醇厚口感的白酒酿造，可适当降低蛋白质含量；而对于需要更多风味的酿造过程，则可适当提高单宁含量。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发酵性能改善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通过选育具有优良发酵性能的高粱品种，提高酵母在高粱中的发酵效率和代谢产物的质量，从而改善酒的口感和风味。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淀粉含量优化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通过遗传改良技术，提高酿酒高粱中的淀粉含量，以满足酿造过程中对高淀粉原料的需求，从而提升出酒率和酒的品质。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高产与抗性协同改良目标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73008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857984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高产性提升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89633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3091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通过遗传改良技术，培育出具有高产特性的高粱品种，提高单位面积的产量，满足酿酒产业对高粱原料的大量需求。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50024" y="1424575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435000" y="1424575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多抗性增强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066649" y="1584381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80107" y="2527659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针对高粱生长过程中可能遇到的病虫害、干旱、盐碱等不利因素，通过遗传改良技术增强高粱的抗逆性，确保高粱在多种环境条件下都能获得稳定的产量。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9665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854641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稳产性优化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290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9748" y="5353598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在提高高粱产量的同时，注重稳产性的培育，确保高粱在不同年份和不同地区都能获得相对稳定的产量，满足酿酒产业对原料稳定供应的需求。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46681" y="4240990"/>
            <a:ext cx="1001602" cy="1001602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7431657" y="4240990"/>
            <a:ext cx="3543300" cy="10016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机械化适应性提升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063306" y="4400796"/>
            <a:ext cx="1368351" cy="6819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76764" y="5291100"/>
            <a:ext cx="4857750" cy="1000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通过遗传改良技术，培育出适应机械化种植和收获的高粱品种，降低生产成本，提高生产效率，满足现代农业发展的需求。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传统育种技术在遗传改良中应用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60098" y="136813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育系与保持系的选育：在酿酒高粱的遗传改良中，杂交育种是一种重要的手段。通过选育不育系和保持系，可以确保杂交种的优势。例如，成功选育出的熊岳21B、232EB、7005B等优秀保持系，显著提高了中国高粱杂种优势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60098" y="488497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杂交组合的筛选与利用：以7050A2为母本，成功选育出辽杂10、辽杂11、辽杂12等系列杂交种，这些杂交种在生产中表现出色，如辽杂10在辽宁创造过亩产1024kg的单产纪录。此外，还通过不同亲本组合的回交转育，选育出适应不同生态区域的高粱杂交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60098" y="3126559"/>
            <a:ext cx="9505950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A2型细胞质不育系的应用：为了提高杂交种的优势和扩大高粱种质应用范围，A2型细胞质不育系被广泛应用。通过国际引进和本地选育相结合的方式，成功培育出了7038A2、7049A2、7050A2等A2型不育系，这些不育系配合力好、杂种优势显著，且高抗丝黑穗病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杂交育种方法与实践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7" name="AutoShape 7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0" name="AutoShape 10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3" name="AutoShape 13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5" name="Connector 15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诱变育种技术及其成果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76023" y="2011899"/>
            <a:ext cx="3577430" cy="4326184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544792" y="3327217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诱变育种是一种利用物理、化学等因素诱发生物体产生突变，进而选择培育新品种的育种方法。在酿酒高粱的遗传改良中，物理诱变技术如X射线、γ射线、中子等被广泛应用。这些射线能够引起染色体断裂、基因突变等效应，从而产生新的遗传变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306148" y="2011899"/>
            <a:ext cx="3577430" cy="433365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8139006" y="2011899"/>
            <a:ext cx="3577430" cy="433365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44792" y="2698935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物理诱变技术的应用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85125" y="3305433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除了物理诱变外，化学诱变剂也是诱变育种的重要手段。通过使用烷基化剂、碱基类似物等化学药剂处理高粱种子或幼苗，可以诱发基因突变和染色体变异。这些变异为选育新品种提供了丰富的遗传材料。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85125" y="2677151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化学诱变剂的利用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17983" y="3334692"/>
            <a:ext cx="3381375" cy="276687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诱变育种技术，成功选育出了一批酿酒高粱新品种。这些品种在产量、品质、抗性等方面表现出色，如通过诱变育种获得的高粱品种原丰早、山农辐63等，在生产上得到了广泛应用。此外，诱变育种还为高粱的遗传改良提供了新的思路和方法，推动了高粱育种技术的进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17983" y="2706410"/>
            <a:ext cx="3381375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诱变育种成果展示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9502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542320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7058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399876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39006" y="1568376"/>
            <a:ext cx="797497" cy="797497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8221824" y="1692930"/>
            <a:ext cx="631861" cy="548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现代生物技术在遗传改良中运用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未来展望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随着分子标记技术的不断发展和完善，MAS技术将在高粱遗传改良中发挥更加重要的作用，推动高粱育种向更高效、更精准的方向发展。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技术原理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分子标记辅助选择技术利用与特定目标性状紧密连锁的分子标记，在育种过程中进行快速、准确的基因型筛选，从而加速优良性状的聚合。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应用优势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MAS技术可以在早期世代中筛选出携带目标性状的个体，减少田间试验的规模和时间，提高育种效率。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在高粱育种中的应用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MAS技术已被广泛应用于高粱抗病性、抗逆性、品质等性状的改良中。例如，通过MAS技术可以快速筛选出携带抗病基因的高粱品种，提高高粱对病害的抵抗能力。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分子标记辅助选择（MAS）技术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8667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基因编辑技术及其进展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4041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技术原理：基因编辑技术是一种能够对生物体基因组进行精准修饰的技术，如CRISPR/Cas9系统。它利用特定的RNA序列引导Cas9核酸酶对目标基因进行切割、插入或删除等操作。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211833" y="181950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467208" y="204591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技术进展：近年来，基因编辑技术在高粱遗传改良中取得了显著进展。研究人员已经成功利用CRISPR/Cas9系统对高粱的多个基因进行了编辑，包括抗病基因、抗逆境基因等。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38667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94041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应用实例：通过基因编辑技术，研究人员已经成功培育出具有优良性状的高粱新品种，如抗除草剂高粱、高淀粉含量高粱等。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11833" y="3962758"/>
            <a:ext cx="5461334" cy="1920000"/>
          </a:xfrm>
          <a:prstGeom prst="roundRect">
            <a:avLst>
              <a:gd name="adj" fmla="val 12222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6467208" y="4189160"/>
            <a:ext cx="4950584" cy="146719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未来展望：随着基因编辑技术的不断发展和完善，它将在高粱遗传改良中发挥更加重要的作用，推动高粱育种向更高效、更精准的方向发展。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10800000">
            <a:off x="3362644" y="2053685"/>
            <a:ext cx="2667000" cy="3891859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3468694" y="2570160"/>
            <a:ext cx="2454899" cy="31181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建设内容：种质资源库的建设包括种质资源的收集、整理、保存、鉴定、评价和利用等方面。通过科学的贮藏手段，确保种质资源的长期保存和遗传特性的稳定。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342787" y="1691161"/>
            <a:ext cx="706713" cy="7067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112392" y="1684472"/>
            <a:ext cx="1167504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 b="1">
              <a:solidFill>
                <a:srgbClr val="FFFDF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 rot="10800000">
            <a:off x="6206139" y="2050951"/>
            <a:ext cx="2667000" cy="3891859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6312189" y="2567426"/>
            <a:ext cx="2454899" cy="31181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在高粱育种中的应用：种质资源库为高粱育种提供了丰富的遗传资源。研究人员可以从种质资源库中筛选出具有优良性状的高粱种质材料，用于新品种的培育。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186282" y="1688427"/>
            <a:ext cx="706713" cy="7067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6955886" y="1681738"/>
            <a:ext cx="1167504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 b="1">
              <a:solidFill>
                <a:srgbClr val="FFFDF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10800000">
            <a:off x="9042159" y="2058425"/>
            <a:ext cx="2667000" cy="3891859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9148210" y="2574900"/>
            <a:ext cx="2454899" cy="31181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未来展望：随着信息技术的发展，种质资源库的建设将更加注重信息化水平的提升。通过建立互联互通的国家作物种质库圃信息网络，实现种质资源的共享和利用，推动高粱育种的创新和发展。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0022302" y="1695902"/>
            <a:ext cx="706713" cy="7067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9791907" y="1689213"/>
            <a:ext cx="1167504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 b="1">
              <a:solidFill>
                <a:srgbClr val="FFFDF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 rot="10800000">
            <a:off x="530681" y="2061843"/>
            <a:ext cx="2667000" cy="3891859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636732" y="2578318"/>
            <a:ext cx="2454899" cy="31181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种质资源库的重要性：种质资源库是保存和管理农作物种质资源的重要设施，对于生物多样性保护、农业科技创新和可持续发展具有重要意义。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510824" y="1699319"/>
            <a:ext cx="706713" cy="70671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1280429" y="1692630"/>
            <a:ext cx="1167504" cy="7200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 b="1">
              <a:solidFill>
                <a:srgbClr val="FFFDF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种质资源库建设与利用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遗传改良技术应用实例分析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303070" y="1200966"/>
            <a:ext cx="3434928" cy="3434928"/>
          </a:xfrm>
          <a:prstGeom prst="snip2Diag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5853553" y="3293711"/>
            <a:ext cx="3412554" cy="3412554"/>
          </a:xfrm>
          <a:prstGeom prst="snip2Diag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9829" y="1200966"/>
            <a:ext cx="4742231" cy="52730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高淀粉含量选育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针对酿酒行业对高淀粉含量的需求，通过杂交育种和基因工程手段，选育出淀粉含量超过70%的糯高粱品种。这些品种不仅提高了出酒率，还改善了酒质，使得酿造的白酒口感更加醇厚。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支链淀粉优化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支链淀粉是糯高粱中影响酒质的关键因素之一。通过遗传改良，增加支链淀粉的比例，减少直链淀粉的含量，从而提高了高粱的糊化性能，使得酿造过程中淀粉更易转化为可发酵糖，提升了酿造效率。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单宁含量调控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单宁对酒的风味有重要影响。通过遗传改良技术，选育出单宁含量适中的糯高粱品种，既保证了酒体的醇厚感，又避免了因单宁过高导致的苦涩味，提升了白酒的整体品质。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糯高粱品质提升案例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蛋白质与脂肪含量控制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蛋白质和脂肪是高粱中的营养成分，但过高的含量会影响酿造效果。通过遗传改良，降低糯高粱中的蛋白质和脂肪含量，使其在适宜范围内，从而提高了酿造过程中的发酵效率和酒质稳定性。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糯高粱品质提升案例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28168" b="28168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耐旱性改良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针对干旱地区的高粱种植需求，通过杂交育种和分子标记辅助选择技术，选育出耐旱性强的酿酒高粱品种。这些品种在干旱条件下仍能保持较高的产量和品质，为干旱地区的酿酒业提供了稳定的高粱原料来源。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抗病虫害选育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是高粱种植过程中的重要威胁。通过遗传改良技术，选育出抗病虫害能力强的酿酒高粱品种。这些品种对常见的高粱病虫害具有较高的抵抗力，减少了农药的使用量，降低了生产成本，同时也有利于环境保护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抗逆品种选育实践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抗逆品种选育实践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抗倒伏性提升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倒伏是高粱种植过程中常见的问题之一，会严重影响产量和品质。通过遗传改良技术，选育出茎秆粗壮、抗倒伏能力强的酿酒高粱品种。这些品种在生长过程中能够更好地抵御风雨等自然灾害的侵袭，保证了高粱的稳定产量和优质品质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耐盐碱性选育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盐碱地是高粱种植的一大难题。通过遗传改良技术，选育出耐盐碱能力强的酿酒高粱品种。这些品种能够在盐碱地上正常生长和结实，为盐碱地区的酿酒业提供了新的高粱原料来源。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产区适配性技术方案探讨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不同产区环境条件分析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新疆产区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新疆产区同样具有干燥、少雨的气候特点，且光照强烈，适合高粱的生长。但交通运输相对闭塞，需考虑物流成本和效率。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山东产区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山东产区历史悠久，市场稳固，品牌知名度高，且酿酒技术成熟。然而，气候条件不佳，阳光不足，可能导致酒质偏细弱。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宁夏产区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该产区气候干燥、少雨，海拔较高，光照充足，昼夜温差大，有利于高粱糖分的积累和储存。同时，政府的大力支持为酿酒高粱的种植提供了良好的政策环境。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312" y="1743101"/>
            <a:ext cx="3394942" cy="1865457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23312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22526" b="22526"/>
          <a:stretch>
            <a:fillRect/>
          </a:stretch>
        </p:blipFill>
        <p:spPr>
          <a:xfrm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8189230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不同产区环境条件分析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29057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甘肃产区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1743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该产区地理狭长，气候多样，有利于酿造风格多样的葡萄酒。但交通不够便利，可能影响原料的运输和产品的分销。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405937" y="3209213"/>
            <a:ext cx="3394942" cy="2857500"/>
          </a:xfrm>
          <a:prstGeom prst="roundRect">
            <a:avLst>
              <a:gd name="adj" fmla="val 7195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5000"/>
              </a:srgbClr>
            </a:outerShdw>
          </a:effectLst>
        </p:spPr>
      </p:sp>
      <p:sp>
        <p:nvSpPr>
          <p:cNvPr id="11" name="TextBox 11"/>
          <p:cNvSpPr txBox="1"/>
          <p:nvPr/>
        </p:nvSpPr>
        <p:spPr>
          <a:xfrm>
            <a:off x="4511682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山西产区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294976" y="3453550"/>
            <a:ext cx="3183452" cy="55923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云南产区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594368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山西产区气候干燥、光照好，适合高粱的生长。同时，该产区有传统的酿酒历史和经验，为酿酒高粱的种植提供了有利条件。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77661" y="4164695"/>
            <a:ext cx="3018080" cy="161306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云南产区生产的葡萄酒量不大但很有特色，主要以旅游带动消费。产区气候多样，需根据气候条件选择适宜的高粱品种。</a:t>
            </a:r>
            <a:endParaRPr lang="en-US" sz="1500">
              <a:solidFill>
                <a:srgbClr val="000000">
                  <a:alpha val="69804"/>
                  <a:alpha val="7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89734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50433" y="4197309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489734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650433" y="1474577"/>
            <a:ext cx="3273285" cy="690150"/>
          </a:xfrm>
          <a:prstGeom prst="roundRect">
            <a:avLst>
              <a:gd name="adj" fmla="val 28095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293144" y="1482730"/>
            <a:ext cx="3422379" cy="4563172"/>
          </a:xfrm>
          <a:prstGeom prst="round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70176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根据各产区的气候条件、土壤特性、水资源等因素，选择适应性强、生长表现良好的高粱品种。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9477" y="2177640"/>
            <a:ext cx="3433799" cy="125977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在适应性的基础上，选择产量高、品质优良的高粱品种，以提高酿酒原料的供应量和质量。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0176" y="4915720"/>
            <a:ext cx="3433799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选择具有较强抗病、抗逆能力的高粱品种，以减少病虫害的发生和农药的使用量，提高高粱的产量和品质。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07114" y="4915720"/>
            <a:ext cx="3438525" cy="126298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在选择高粱品种时，考虑其对环境的适应性和资源的利用效率，以实现酿酒高粱种植的可持续发展。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适配性技术方案制定原则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80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适应性原则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77367" y="1502085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高产优质原则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80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抗病抗逆原则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77367" y="4224817"/>
            <a:ext cx="2898018" cy="63513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可持续发展原则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宁夏产区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针对宁夏产区光照充足、昼夜温差大的特点，选择耐旱、耐盐碱、高光效的高粱品种进行种植。同时，利用先进的灌溉技术和施肥管理，提高高粱的产量和品质。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具体产区适配性技术案例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新疆产区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新疆产区光照强烈，适合选择耐强光、耐高温的高粱品种。同时，考虑到交通运输的闭塞性，可采用机械化、规模化的种植方式，降低生产成本，提高经济效益。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山东产区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针对山东产区阳光不足的问题，可选择耐阴、耐湿的高粱品种进行种植。同时，利用山东产区悠久的酿酒历史和经验，结合现代科技手段，提升高粱的酿酒品质和口感。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74316" y="3045252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100000">
                <a:schemeClr val="lt2">
                  <a:alpha val="100000"/>
                </a:schemeClr>
              </a:gs>
              <a:gs pos="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1374316" y="4823279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4" name="AutoShape 4"/>
          <p:cNvSpPr/>
          <p:nvPr/>
        </p:nvSpPr>
        <p:spPr>
          <a:xfrm>
            <a:off x="1374316" y="1267225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5" name="AutoShape 5"/>
          <p:cNvSpPr/>
          <p:nvPr/>
        </p:nvSpPr>
        <p:spPr>
          <a:xfrm>
            <a:off x="987242" y="524634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1115389" y="5374489"/>
            <a:ext cx="553940" cy="55394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</a:path>
              <a:path w="304800" h="304800"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</a:path>
              <a:path w="304800" h="304800"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0373288" y="3468315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987242" y="1690288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1171659" y="1892749"/>
            <a:ext cx="405314" cy="40531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</a:path>
              <a:path w="304800" h="304800"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</a:path>
              <a:path w="304800" h="304800"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10569897" y="3661311"/>
            <a:ext cx="424244" cy="42424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</a:path>
              <a:path w="304800" h="304800"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具体产区适配性技术案例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6545" y="1423391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甘肃产区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86545" y="1881734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甘肃产区气候多样，可根据不同地区的具体气候条件选择适宜的高粱品种进行种植。同时，利用先进的育种技术和栽培管理措施，提高高粱的产量和品质稳定性。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931680" y="3229780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山西产区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31680" y="3688123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山西产区可选择适应当地气候和土壤条件的高粱品种进行种植。同时，利用传统的酿酒技术和经验，结合现代科技手段，提升高粱的酿酒品质和口感。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31680" y="4882435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云南产区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931680" y="5340777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云南产区气候多样，需根据具体气候条件选择适宜的高粱品种进行种植。同时，结合旅游带动消费的模式，开发具有地方特色的高粱酒产品，提升市场竞争力。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4198</Words>
  <Application>WPS 演示</Application>
  <PresentationFormat>On-screen Show (4:3)</PresentationFormat>
  <Paragraphs>278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3</cp:revision>
  <dcterms:created xsi:type="dcterms:W3CDTF">2006-08-16T00:00:00Z</dcterms:created>
  <dcterms:modified xsi:type="dcterms:W3CDTF">2025-03-24T15:48:56Z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D5342FFDDEEF418BBED0279EF8937E8E_12</vt:lpwstr>
  </property>
  <property fmtid="{D5CDD505-2E9C-101B-9397-08002B2CF9AE}" pid="3" name="KSOProductBuildVer">
    <vt:lpwstr>2052-12.1.0.20305</vt:lpwstr>
  </property>
</Properties>
</file>