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embeddedFontLst>
    <p:embeddedFont>
      <p:font typeface="Noto Sans SC" panose="020B0200000000000000" charset="-122"/>
      <p:regular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第二十三章 酿酒高粱抗病性遗传改良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抗病性遗传改良核心目标概述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抗病性遗传改良技术路径详解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抗病性改良应用案例分享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产区适配性技术方案探讨与启示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课堂互动与作业布置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抗病性遗传改良核心目标概述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法律风险，请重新输入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抗病性遗传改良核心目标概述 主要病害靶向改良方向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8468" b="36486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法律风险，请重新输入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抗病性遗传改良核心目标概述 抗病性与品质性状协同优化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抗病性遗传改良技术路径详解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4204" y="1693475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杂交育种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4204" y="2171158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通过人工杂交不同高粱品种，利用杂种优势选育抗病性强的杂交种。例如，赤峰市农业科学研究所通过高粱“三系”及杂交种选育研究，育成了多个抗病性优良的杂交种。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4204" y="4384206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诱变育种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7985" y="4852503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利用物理或化学诱变剂处理高粱种子或幼苗，诱发基因突变，从中筛选出抗病性变异的个体。虽然诱变育种具有随机性，但仍是传统育种中重要的一环。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08705" y="1693475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回交育种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08705" y="2109711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将抗病基因从野生种或地方种中回交至高粱栽培种中，通过多代回交和选择，培育出抗病性强的新品系。这种方法常用于转移单一抗病基因。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08705" y="4384206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表型选择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2486" y="4852503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根据高粱植株在田间或温室中的抗病表现，直接选择抗病性强的个体进行繁育。这种方法直观易行，但受环境影响较大，选择效率较低。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传统育种技术回顾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3381475" y="1147015"/>
            <a:ext cx="5406235" cy="5406235"/>
            <a:chOff x="3381475" y="1147015"/>
            <a:chExt cx="5406235" cy="5406235"/>
          </a:xfrm>
        </p:grpSpPr>
        <p:sp>
          <p:nvSpPr>
            <p:cNvPr id="12" name="AutoShape 12"/>
            <p:cNvSpPr/>
            <p:nvPr/>
          </p:nvSpPr>
          <p:spPr>
            <a:xfrm>
              <a:off x="3384818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6086264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3381475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5" name="AutoShape 15"/>
            <p:cNvSpPr/>
            <p:nvPr/>
          </p:nvSpPr>
          <p:spPr>
            <a:xfrm flipH="1" flipV="1">
              <a:off x="6082921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</p:grpSp>
      <p:sp>
        <p:nvSpPr>
          <p:cNvPr id="16" name="Freeform 16"/>
          <p:cNvSpPr/>
          <p:nvPr/>
        </p:nvSpPr>
        <p:spPr>
          <a:xfrm>
            <a:off x="5878869" y="3640582"/>
            <a:ext cx="433809" cy="43380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07317" y="4894165"/>
            <a:ext cx="6209932" cy="1477363"/>
          </a:xfrm>
          <a:prstGeom prst="roundRect">
            <a:avLst>
              <a:gd name="adj" fmla="val 11582"/>
            </a:avLst>
          </a:prstGeom>
          <a:gradFill>
            <a:gsLst>
              <a:gs pos="0">
                <a:schemeClr val="lt2">
                  <a:alpha val="80000"/>
                </a:schemeClr>
              </a:gs>
              <a:gs pos="97000">
                <a:schemeClr val="lt1">
                  <a:alpha val="80000"/>
                </a:scheme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>
            <a:off x="5307317" y="3130408"/>
            <a:ext cx="6209932" cy="1477363"/>
          </a:xfrm>
          <a:prstGeom prst="roundRect">
            <a:avLst>
              <a:gd name="adj" fmla="val 11582"/>
            </a:avLst>
          </a:prstGeom>
          <a:gradFill>
            <a:gsLst>
              <a:gs pos="0">
                <a:schemeClr val="lt2">
                  <a:alpha val="80000"/>
                </a:schemeClr>
              </a:gs>
              <a:gs pos="97000">
                <a:schemeClr val="lt1">
                  <a:alpha val="80000"/>
                </a:schemeClr>
              </a:gs>
            </a:gsLst>
            <a:lin ang="0"/>
          </a:gradFill>
        </p:spPr>
      </p:sp>
      <p:sp>
        <p:nvSpPr>
          <p:cNvPr id="4" name="AutoShape 4"/>
          <p:cNvSpPr/>
          <p:nvPr/>
        </p:nvSpPr>
        <p:spPr>
          <a:xfrm>
            <a:off x="5307317" y="1366650"/>
            <a:ext cx="6209932" cy="1477363"/>
          </a:xfrm>
          <a:prstGeom prst="roundRect">
            <a:avLst>
              <a:gd name="adj" fmla="val 11582"/>
            </a:avLst>
          </a:prstGeom>
          <a:gradFill>
            <a:gsLst>
              <a:gs pos="0">
                <a:schemeClr val="lt2">
                  <a:alpha val="80000"/>
                </a:schemeClr>
              </a:gs>
              <a:gs pos="97000">
                <a:schemeClr val="lt1">
                  <a:alpha val="80000"/>
                </a:schemeClr>
              </a:gs>
            </a:gsLst>
            <a:lin ang="0"/>
          </a:gra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385001" y="1771272"/>
            <a:ext cx="4043445" cy="4043445"/>
          </a:xfrm>
          <a:prstGeom prst="pentagon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347097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7" name="TextBox 7"/>
          <p:cNvSpPr txBox="1"/>
          <p:nvPr/>
        </p:nvSpPr>
        <p:spPr>
          <a:xfrm>
            <a:off x="5747700" y="4993577"/>
            <a:ext cx="5486256" cy="127854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MAS的优势：相比传统表型选择，MAS具有选择效率高、受环境影响小、可早期选择等优点。它有助于加速抗病品种的培育进程，提高育种成功率。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9" name="TextBox 9"/>
          <p:cNvSpPr txBox="1"/>
          <p:nvPr/>
        </p:nvSpPr>
        <p:spPr>
          <a:xfrm>
            <a:off x="5747700" y="1476877"/>
            <a:ext cx="5486256" cy="125690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分子标记开发：利用SSR、SNP等分子标记技术，开发与高粱抗病基因紧密连锁的分子标记。这些标记可用于在育种早期阶段快速筛选携带抗病基因的个体。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935912" y="3582971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1" name="TextBox 11"/>
          <p:cNvSpPr txBox="1"/>
          <p:nvPr/>
        </p:nvSpPr>
        <p:spPr>
          <a:xfrm>
            <a:off x="5747700" y="3243232"/>
            <a:ext cx="5486256" cy="125097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AS在抗病育种中的应用：通过检测分子标记，育种者可以在田间试验前快速筛选出抗病性强的个体，减少田间试验的工作量，提高育种效率。例如，在抗病育种中，育种者可以利用MAS技术筛选携带抗病基因的植株，即使在病原菌压力不明显或不可见的情况下也能进行选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分子标记辅助选择（MAS）技术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96847" y="1897686"/>
            <a:ext cx="849630" cy="4152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96847" y="3661077"/>
            <a:ext cx="849630" cy="4152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96847" y="5425202"/>
            <a:ext cx="849630" cy="4152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60098" y="1368139"/>
            <a:ext cx="9505950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RISPR/Cas9系统：作为一种革命性的基因编辑工具，CRISPR/Cas9系统已被广泛应用于高粱抗病基因的定点编辑。通过CRISPR/Cas9系统，育种者可以精确敲除或修改与高粱抗病性相关的基因，从而培育出抗病性更强的新品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60098" y="4884979"/>
            <a:ext cx="9505950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基因编辑技术的挑战与前景：尽管基因编辑技术在高粱抗病育种中具有巨大潜力，但仍面临基因编辑效率、可遗传性等挑战。未来，随着技术的不断进步和完善，基因编辑技术有望成为高粱抗病育种的重要手段。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60098" y="3126559"/>
            <a:ext cx="9505950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毒载体介导的基因编辑：为了克服高粱组织培养困难的瓶颈，研究人员开发了病毒载体介导的基因编辑技术。例如，利用狐尾花花叶病毒（FoMV）载体直接感染高粱植株，并在体内递送CRISPR/Cas9系统中的sgRNA，实现基因组的精准编辑。这种方法具有突变效率高、操作简便等优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基因编辑技术前沿探索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7" name="AutoShape 7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0" name="AutoShape 10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3" name="AutoShape 13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cxnSp>
        <p:nvCxnSpPr>
          <p:cNvPr id="15" name="Connector 15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8667" y="181950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种质资源库抗病基因挖掘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4041" y="204591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种质资源收集与保存：建立高粱种质资源库，收集并保存来自世界各地的野生种、地方种和栽培种。这些种质资源是高粱抗病基因挖掘的重要基础。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211833" y="181950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467208" y="204591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抗病基因鉴定与定位：利用分子生物学和遗传学方法，对种质资源库中的高粱材料进行抗病性鉴定和抗病基因定位。通过构建遗传连锁图谱和关联分析，确定与高粱抗病性相关的基因位点。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38667" y="396275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94041" y="418916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抗病基因克隆与功能验证：在鉴定出抗病基因位点后，利用基因克隆技术获取抗病基因序列，并通过转基因技术验证其抗病功能。这些抗病基因可用于高粱抗病育种中，提高品种的抗病性。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11833" y="396275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6467208" y="418916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种质资源共享与合作：加强国内外种质资源共享与合作，促进高粱抗病基因挖掘与利用的国际化进程。通过共享种质资源和研究成果，加速高粱抗病品种的培育与推广。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抗病性改良应用案例分享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6765" y="2020742"/>
            <a:ext cx="3577430" cy="4172018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585304" y="2494228"/>
            <a:ext cx="3235083" cy="341803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与改良：在西南湿热地区，高粱易感染多种病害，如炭疽病、大斑病和紫斑病等。针对这一特点，当地科研单位选育了具有强抗病性的酿酒高粱品种，如“宜糯红1号”。该品种不仅抗病性强，还具备高产、优质和耐荫蔽等特性，适合西南湿热区的生态环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276889" y="1907781"/>
            <a:ext cx="3577430" cy="4284978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8109747" y="1907781"/>
            <a:ext cx="3577430" cy="4284978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448063" y="2494228"/>
            <a:ext cx="3235083" cy="341803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套作栽培模式：为了进一步提高抗病性和产量，西南地区还探索了高粱—大豆套作栽培模式。这种模式通过高秆与矮秆作物的搭配，充分利用了光、热、土等资源，有效改善了土壤理化性状和作物生长环境，减轻了病虫害的发生。同时，大豆的固氮作用还能为高粱提供养分，促进高粱的生长和发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280921" y="2494228"/>
            <a:ext cx="3235083" cy="341803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学防治与生物防治结合：在抗病性遗传改良的基础上，西南湿热区还采用了化学防治与生物防治相结合的方法。通过合理使用高效、低毒、低残留的农药，如喹草酮等新型除草剂，有效控制了高粱田的恶性杂草和病害。同时，利用生物防治技术，如引入天敌、接种抗病微生物等，增强了高粱的自身抗病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753371" y="157979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5888116" y="171454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9556971" y="160973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9691715" y="174448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西南湿热区抗病改良实践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2018524" y="173632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1883780" y="160158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10500" y="1835883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228583" y="1868633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478727" y="1553998"/>
            <a:ext cx="3234092" cy="554667"/>
          </a:xfrm>
          <a:prstGeom prst="roundRect">
            <a:avLst>
              <a:gd name="adj" fmla="val 1783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8333454" y="1553998"/>
            <a:ext cx="3234092" cy="554667"/>
          </a:xfrm>
          <a:prstGeom prst="roundRect">
            <a:avLst>
              <a:gd name="adj" fmla="val 21386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其他产区抗病改良案例简述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5075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黄淮海产区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36013" y="2297994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产区是高粱的又一重要种植区，该地区主要关注高粱的叶斑病、茎腐病等病害的防治。通过选育抗病性强的酿酒高粱品种，如“晋杂系列”，并结合合理的灌溉、施肥等管理措施，有效提高了高粱的抗病能力和产量。同时，黄淮海产区还加强了病害监测和预警系统建设，及时发现并处理病害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573158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华北产区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54096" y="2330745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华北产区主要关注高粱的丝黑穗病、散黑穗病以及病毒病等病害的防治。当地科研单位选育了具有多抗性的酿酒高粱品种，并结合农业防治、物理防治和化学防治等综合措施，有效控制了这些病害的发生。此外，华北产区还加强了高粱田的田间管理，提高了高粱的抗病能力和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667" y="1868242"/>
            <a:ext cx="3680000" cy="4373333"/>
          </a:xfrm>
          <a:prstGeom prst="roundRect">
            <a:avLst>
              <a:gd name="adj" fmla="val 622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69621" y="1553998"/>
            <a:ext cx="3234092" cy="554667"/>
          </a:xfrm>
          <a:prstGeom prst="roundRect">
            <a:avLst>
              <a:gd name="adj" fmla="val 21386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691242" y="1497568"/>
            <a:ext cx="2990850" cy="66752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东北产区</a:t>
            </a:r>
            <a:endParaRPr lang="en-US" sz="20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72179" y="2330353"/>
            <a:ext cx="3228975" cy="359844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东北产区是高粱的重要种植区之一，该地区主要关注黑穗病的防治。通过选育抗黑穗病的酿酒高粱品种，如“辽杂系列”，并结合轮作、种子处理等农业措施，有效控制了黑穗病的发生。同时，东北产区还加强了病害监测和预警系统建设，及时发现并处理病害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产区适配性技术方案探讨与启示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不同产区病害挑战差异分析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气候因素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北方高纬度地区春季气温低，高粱品种需具备较强的低温耐性，同时这些地区的高粱可能面临霜冻、干旱等气候相关的病害挑战。而南方地区则高温多湿，高粱易受细菌性叶斑病、炭疽病等病害的侵袭。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土壤条件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不同产区的土壤类型、肥力及酸碱度各异，这些因素直接影响高粱的根系发育和养分吸收，进而影响其对病害的抵抗能力。例如，贫瘠或盐碱地种植的高粱可能更容易受到营养缺乏相关病害的影响。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种植模式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不同产区的种植模式，包括轮作制度、种植密度、灌溉方式等，都会影响高粱的病害发生情况。例如，长期连作会导致土壤中病原菌积累，增加高粱病害的发生风险。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病虫害种类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不同产区的高粱面临的病虫害种类也存在差异。北方地区可能以蚜虫、玉米螟等害虫为主，而南方地区则可能面临更多种类的真菌和细菌病害。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t="18260" b="18260"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不同产区病害挑战差异分析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9391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914135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79391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914135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360328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495073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6360328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495073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588687" y="1602522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针对性育种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88687" y="2078224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针对不同产区的病害挑战，育种者应针对性地选育具有特定抗性的高粱品种。例如，针对南方地区的细菌性叶斑病和炭疽病，可以选育具有相关抗性的高粱品种。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74907" y="3964550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综合防控策略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74907" y="4495320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在制定技术方案时，应综合考虑农业防治、物理防治、生物防治和化学防治等多种手段，形成综合防控策略，以最大程度地减少病害对高粱产量的影响。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37966" y="3964550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监测与评估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37966" y="4495320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建立病害监测和评估体系，及时掌握病害发生动态，为技术方案的调整和优化提供依据。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59955" y="1602522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灵活调整种植技术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59955" y="2078224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种植者应根据当地的气候、土壤和病虫害情况，灵活调整种植技术，如调整种植密度、灌溉方式和施肥策略等，以提高高粱的抗病性和产量。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技术方案针对性与灵活性平衡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00724" y="4211255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5316691" y="3449255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6150282" y="2699920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6984423" y="1925256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1782" y="4842037"/>
            <a:ext cx="3727132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加强产学研合作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1782" y="5397916"/>
            <a:ext cx="374332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育种者、种植者和科研机构应加强合作，共同研发和推广适合当地产区的酿酒高粱抗病性遗传改良技术方案。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874601" y="3829597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推广优良品种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74601" y="4385476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通过示范种植和宣传推广等方式，积极推广具有优良抗病性和高产性能的酿酒高粱品种。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846770" y="1260912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建立病害预警系统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46770" y="1816791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建立病害预警系统，及时发布病害预警信息，为种植者提供科学的决策依据。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50187" y="2042209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提供技术培训与支持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50187" y="2624841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政府和科研机构应为种植者提供技术培训和支持，帮助他们掌握先进的种植技术和病害防控知识。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产区适配性技术方案实施建议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227588" y="4732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09207" y="3970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858837" y="3208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708467" y="2458937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360789" y="2041874"/>
            <a:ext cx="1412051" cy="958882"/>
            <a:chOff x="5360789" y="2041874"/>
            <a:chExt cx="1412051" cy="958882"/>
          </a:xfrm>
        </p:grpSpPr>
        <p:sp>
          <p:nvSpPr>
            <p:cNvPr id="3" name="AutoShape 3"/>
            <p:cNvSpPr/>
            <p:nvPr/>
          </p:nvSpPr>
          <p:spPr>
            <a:xfrm>
              <a:off x="5360834" y="2041874"/>
              <a:ext cx="1412006" cy="958882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5840455" y="2127885"/>
              <a:ext cx="452764" cy="830961"/>
            </a:xfrm>
            <a:prstGeom prst="rect">
              <a:avLst/>
            </a:prstGeom>
            <a:noFill/>
          </p:spPr>
        </p:sp>
        <p:cxnSp>
          <p:nvCxnSpPr>
            <p:cNvPr id="5" name="Connector 5"/>
            <p:cNvCxnSpPr/>
            <p:nvPr/>
          </p:nvCxnSpPr>
          <p:spPr>
            <a:xfrm>
              <a:off x="5360789" y="3000732"/>
              <a:ext cx="1412027" cy="0"/>
            </a:xfrm>
            <a:prstGeom prst="line">
              <a:avLst/>
            </a:prstGeom>
            <a:ln w="25762">
              <a:solidFill>
                <a:schemeClr val="lt1"/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6" name="Group 6"/>
          <p:cNvGrpSpPr/>
          <p:nvPr/>
        </p:nvGrpSpPr>
        <p:grpSpPr>
          <a:xfrm rot="0">
            <a:off x="5360789" y="2995898"/>
            <a:ext cx="1412051" cy="958882"/>
            <a:chOff x="5360789" y="2995898"/>
            <a:chExt cx="1412051" cy="958882"/>
          </a:xfrm>
        </p:grpSpPr>
        <p:sp>
          <p:nvSpPr>
            <p:cNvPr id="7" name="AutoShape 7"/>
            <p:cNvSpPr/>
            <p:nvPr/>
          </p:nvSpPr>
          <p:spPr>
            <a:xfrm>
              <a:off x="5360834" y="2995898"/>
              <a:ext cx="1412006" cy="958882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5840455" y="3083528"/>
              <a:ext cx="452764" cy="830961"/>
            </a:xfrm>
            <a:prstGeom prst="rect">
              <a:avLst/>
            </a:prstGeom>
            <a:noFill/>
          </p:spPr>
        </p:sp>
        <p:cxnSp>
          <p:nvCxnSpPr>
            <p:cNvPr id="9" name="Connector 9"/>
            <p:cNvCxnSpPr/>
            <p:nvPr/>
          </p:nvCxnSpPr>
          <p:spPr>
            <a:xfrm>
              <a:off x="5360789" y="3954760"/>
              <a:ext cx="1412027" cy="0"/>
            </a:xfrm>
            <a:prstGeom prst="line">
              <a:avLst/>
            </a:prstGeom>
            <a:ln w="25762">
              <a:solidFill>
                <a:schemeClr val="lt1"/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0" name="Group 10"/>
          <p:cNvGrpSpPr/>
          <p:nvPr/>
        </p:nvGrpSpPr>
        <p:grpSpPr>
          <a:xfrm rot="0">
            <a:off x="5360789" y="3954780"/>
            <a:ext cx="1412051" cy="958882"/>
            <a:chOff x="5360789" y="3954780"/>
            <a:chExt cx="1412051" cy="958882"/>
          </a:xfrm>
          <a:solidFill>
            <a:schemeClr val="accent1">
              <a:alpha val="100000"/>
            </a:schemeClr>
          </a:solidFill>
        </p:grpSpPr>
        <p:sp>
          <p:nvSpPr>
            <p:cNvPr id="11" name="AutoShape 11"/>
            <p:cNvSpPr/>
            <p:nvPr/>
          </p:nvSpPr>
          <p:spPr>
            <a:xfrm>
              <a:off x="5360834" y="3954780"/>
              <a:ext cx="1412006" cy="958882"/>
            </a:xfrm>
            <a:prstGeom prst="rect">
              <a:avLst/>
            </a:prstGeom>
            <a:grpFill/>
          </p:spPr>
        </p:sp>
        <p:sp>
          <p:nvSpPr>
            <p:cNvPr id="12" name="AutoShape 12"/>
            <p:cNvSpPr/>
            <p:nvPr/>
          </p:nvSpPr>
          <p:spPr>
            <a:xfrm>
              <a:off x="5840455" y="4087178"/>
              <a:ext cx="452764" cy="769429"/>
            </a:xfrm>
            <a:prstGeom prst="rect">
              <a:avLst/>
            </a:prstGeom>
            <a:grpFill/>
          </p:spPr>
        </p:sp>
        <p:cxnSp>
          <p:nvCxnSpPr>
            <p:cNvPr id="13" name="Connector 13"/>
            <p:cNvCxnSpPr/>
            <p:nvPr/>
          </p:nvCxnSpPr>
          <p:spPr>
            <a:xfrm>
              <a:off x="5360789" y="4913624"/>
              <a:ext cx="1412027" cy="0"/>
            </a:xfrm>
            <a:prstGeom prst="line">
              <a:avLst/>
            </a:prstGeom>
            <a:ln w="25762">
              <a:solidFill>
                <a:schemeClr val="lt1"/>
              </a:solidFill>
              <a:prstDash val="solid"/>
              <a:headEnd type="none"/>
              <a:tailEnd type="none"/>
            </a:ln>
          </p:spPr>
          <p:style>
            <a:lnRef idx="0">
              <a:schemeClr val="lt1"/>
            </a:lnRef>
            <a:fillRef idx="1">
              <a:schemeClr val="lt1"/>
            </a:fillRef>
            <a:effectRef idx="0">
              <a:schemeClr val="lt1"/>
            </a:effectRef>
            <a:fontRef idx="minor">
              <a:schemeClr val="lt1"/>
            </a:fontRef>
          </p:style>
        </p:cxnSp>
      </p:grpSp>
      <p:grpSp>
        <p:nvGrpSpPr>
          <p:cNvPr id="14" name="Group 14"/>
          <p:cNvGrpSpPr/>
          <p:nvPr/>
        </p:nvGrpSpPr>
        <p:grpSpPr>
          <a:xfrm rot="0">
            <a:off x="5360834" y="4913662"/>
            <a:ext cx="1412006" cy="958882"/>
            <a:chOff x="5360834" y="4913662"/>
            <a:chExt cx="1412006" cy="958882"/>
          </a:xfrm>
          <a:solidFill>
            <a:schemeClr val="accent2">
              <a:alpha val="100000"/>
            </a:schemeClr>
          </a:solidFill>
        </p:grpSpPr>
        <p:sp>
          <p:nvSpPr>
            <p:cNvPr id="15" name="AutoShape 15"/>
            <p:cNvSpPr/>
            <p:nvPr/>
          </p:nvSpPr>
          <p:spPr>
            <a:xfrm>
              <a:off x="5360834" y="4913662"/>
              <a:ext cx="1412006" cy="958882"/>
            </a:xfrm>
            <a:prstGeom prst="rect">
              <a:avLst/>
            </a:prstGeom>
            <a:grpFill/>
          </p:spPr>
        </p:sp>
        <p:sp>
          <p:nvSpPr>
            <p:cNvPr id="16" name="AutoShape 16"/>
            <p:cNvSpPr/>
            <p:nvPr/>
          </p:nvSpPr>
          <p:spPr>
            <a:xfrm>
              <a:off x="5840455" y="5045678"/>
              <a:ext cx="452764" cy="769429"/>
            </a:xfrm>
            <a:prstGeom prst="rect">
              <a:avLst/>
            </a:prstGeom>
            <a:grpFill/>
          </p:spPr>
        </p:sp>
      </p:grpSp>
      <p:sp>
        <p:nvSpPr>
          <p:cNvPr id="17" name="TextBox 1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对大学生未来学习与工作启示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 rot="0">
            <a:off x="6731977" y="3219926"/>
            <a:ext cx="1350622" cy="510730"/>
            <a:chOff x="6731977" y="3219926"/>
            <a:chExt cx="1350622" cy="510730"/>
          </a:xfrm>
        </p:grpSpPr>
        <p:sp>
          <p:nvSpPr>
            <p:cNvPr id="19" name="AutoShape 19"/>
            <p:cNvSpPr/>
            <p:nvPr/>
          </p:nvSpPr>
          <p:spPr>
            <a:xfrm rot="5400000">
              <a:off x="6731977" y="3219926"/>
              <a:ext cx="592455" cy="510730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</p:spPr>
        </p:sp>
        <p:cxnSp>
          <p:nvCxnSpPr>
            <p:cNvPr id="20" name="Connector 20"/>
            <p:cNvCxnSpPr/>
            <p:nvPr/>
          </p:nvCxnSpPr>
          <p:spPr>
            <a:xfrm>
              <a:off x="7419780" y="3475328"/>
              <a:ext cx="662819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headEnd type="oval"/>
              <a:tailEnd type="oval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21" name="TextBox 21"/>
          <p:cNvSpPr txBox="1"/>
          <p:nvPr/>
        </p:nvSpPr>
        <p:spPr>
          <a:xfrm>
            <a:off x="1012866" y="1573460"/>
            <a:ext cx="2931336" cy="58535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关注产区差异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12866" y="2144863"/>
            <a:ext cx="2931336" cy="146481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大学生在学习酿酒高粱栽培学时，应关注不同产区的气候、土壤和病虫害差异，为未来的科研和工作打下坚实的基础。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12866" y="4098312"/>
            <a:ext cx="2931336" cy="57211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培养实践能力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12866" y="4637428"/>
            <a:ext cx="2931336" cy="149570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大学生应积极参与实践活动，如实习、实验和科研等，提高自己的实践能力和解决问题的能力。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8285898" y="2009327"/>
            <a:ext cx="2931336" cy="571776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掌握综合防控技术</a:t>
            </a:r>
            <a:endParaRPr lang="en-US" sz="2400" b="1">
              <a:solidFill>
                <a:schemeClr val="accen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285898" y="2522153"/>
            <a:ext cx="2931336" cy="1505533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大学生应掌握农业防治、物理防治、生物防治和化学防治等多种防控技术，为未来的病害防控工作提供技术支持。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285898" y="4379878"/>
            <a:ext cx="2931336" cy="586020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关注行业动态</a:t>
            </a:r>
            <a:endParaRPr lang="en-US" sz="2400" b="1">
              <a:solidFill>
                <a:schemeClr val="accen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285898" y="4912423"/>
            <a:ext cx="2931336" cy="14919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大学生应关注酿酒高粱行业的最新动态和技术发展趋势，为未来的职业发展做好准备。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5804877" y="2259378"/>
            <a:ext cx="523875" cy="5238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69135" y="214655"/>
                </a:moveTo>
                <a:lnTo>
                  <a:pt x="145618" y="214655"/>
                </a:lnTo>
                <a:lnTo>
                  <a:pt x="145618" y="126025"/>
                </a:lnTo>
                <a:cubicBezTo>
                  <a:pt x="137036" y="134036"/>
                  <a:pt x="126911" y="139960"/>
                  <a:pt x="115253" y="143808"/>
                </a:cubicBezTo>
                <a:lnTo>
                  <a:pt x="115253" y="122530"/>
                </a:lnTo>
                <a:cubicBezTo>
                  <a:pt x="121387" y="120520"/>
                  <a:pt x="128054" y="116700"/>
                  <a:pt x="135245" y="111081"/>
                </a:cubicBezTo>
                <a:cubicBezTo>
                  <a:pt x="142437" y="105461"/>
                  <a:pt x="147371" y="98908"/>
                  <a:pt x="150057" y="91421"/>
                </a:cubicBezTo>
                <a:lnTo>
                  <a:pt x="169135" y="91421"/>
                </a:lnTo>
                <a:lnTo>
                  <a:pt x="169135" y="214655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0" name="Freeform 30"/>
          <p:cNvSpPr/>
          <p:nvPr/>
        </p:nvSpPr>
        <p:spPr>
          <a:xfrm>
            <a:off x="5804877" y="3213402"/>
            <a:ext cx="523875" cy="5238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93758" y="194558"/>
                </a:moveTo>
                <a:lnTo>
                  <a:pt x="193758" y="216437"/>
                </a:lnTo>
                <a:lnTo>
                  <a:pt x="111309" y="216437"/>
                </a:lnTo>
                <a:cubicBezTo>
                  <a:pt x="112195" y="208178"/>
                  <a:pt x="114871" y="200358"/>
                  <a:pt x="119339" y="192957"/>
                </a:cubicBezTo>
                <a:cubicBezTo>
                  <a:pt x="123796" y="185566"/>
                  <a:pt x="132607" y="175746"/>
                  <a:pt x="145761" y="163525"/>
                </a:cubicBezTo>
                <a:cubicBezTo>
                  <a:pt x="156343" y="153648"/>
                  <a:pt x="162839" y="146952"/>
                  <a:pt x="165240" y="143437"/>
                </a:cubicBezTo>
                <a:cubicBezTo>
                  <a:pt x="168478" y="138579"/>
                  <a:pt x="170097" y="133779"/>
                  <a:pt x="170097" y="129035"/>
                </a:cubicBezTo>
                <a:cubicBezTo>
                  <a:pt x="170097" y="123787"/>
                  <a:pt x="168697" y="119748"/>
                  <a:pt x="165897" y="116929"/>
                </a:cubicBezTo>
                <a:cubicBezTo>
                  <a:pt x="163097" y="114110"/>
                  <a:pt x="159229" y="112700"/>
                  <a:pt x="154286" y="112700"/>
                </a:cubicBezTo>
                <a:cubicBezTo>
                  <a:pt x="149409" y="112700"/>
                  <a:pt x="145523" y="114186"/>
                  <a:pt x="142637" y="117148"/>
                </a:cubicBezTo>
                <a:cubicBezTo>
                  <a:pt x="139751" y="120110"/>
                  <a:pt x="138084" y="125025"/>
                  <a:pt x="137655" y="131902"/>
                </a:cubicBezTo>
                <a:lnTo>
                  <a:pt x="114138" y="129550"/>
                </a:lnTo>
                <a:cubicBezTo>
                  <a:pt x="115529" y="116605"/>
                  <a:pt x="119901" y="107309"/>
                  <a:pt x="127264" y="101660"/>
                </a:cubicBezTo>
                <a:cubicBezTo>
                  <a:pt x="134626" y="96012"/>
                  <a:pt x="143828" y="93202"/>
                  <a:pt x="154867" y="93202"/>
                </a:cubicBezTo>
                <a:cubicBezTo>
                  <a:pt x="166964" y="93202"/>
                  <a:pt x="176470" y="96469"/>
                  <a:pt x="183385" y="102994"/>
                </a:cubicBezTo>
                <a:cubicBezTo>
                  <a:pt x="190300" y="109518"/>
                  <a:pt x="193758" y="117643"/>
                  <a:pt x="193758" y="127349"/>
                </a:cubicBezTo>
                <a:cubicBezTo>
                  <a:pt x="193758" y="132874"/>
                  <a:pt x="192767" y="138132"/>
                  <a:pt x="190786" y="143123"/>
                </a:cubicBezTo>
                <a:cubicBezTo>
                  <a:pt x="188805" y="148114"/>
                  <a:pt x="185671" y="153353"/>
                  <a:pt x="181375" y="158810"/>
                </a:cubicBezTo>
                <a:cubicBezTo>
                  <a:pt x="178527" y="162430"/>
                  <a:pt x="173384" y="167659"/>
                  <a:pt x="165935" y="174469"/>
                </a:cubicBezTo>
                <a:cubicBezTo>
                  <a:pt x="158496" y="181270"/>
                  <a:pt x="153781" y="185785"/>
                  <a:pt x="151800" y="188014"/>
                </a:cubicBezTo>
                <a:cubicBezTo>
                  <a:pt x="149819" y="190243"/>
                  <a:pt x="148219" y="192424"/>
                  <a:pt x="146990" y="194548"/>
                </a:cubicBezTo>
                <a:lnTo>
                  <a:pt x="193758" y="194548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1" name="Freeform 31"/>
          <p:cNvSpPr/>
          <p:nvPr/>
        </p:nvSpPr>
        <p:spPr>
          <a:xfrm>
            <a:off x="5804877" y="4172283"/>
            <a:ext cx="523875" cy="5238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80927" y="203425"/>
                </a:moveTo>
                <a:cubicBezTo>
                  <a:pt x="173060" y="211017"/>
                  <a:pt x="163268" y="214798"/>
                  <a:pt x="151533" y="214798"/>
                </a:cubicBezTo>
                <a:cubicBezTo>
                  <a:pt x="140427" y="214798"/>
                  <a:pt x="131216" y="211607"/>
                  <a:pt x="123911" y="205226"/>
                </a:cubicBezTo>
                <a:cubicBezTo>
                  <a:pt x="116586" y="198844"/>
                  <a:pt x="112347" y="190510"/>
                  <a:pt x="111176" y="180203"/>
                </a:cubicBezTo>
                <a:lnTo>
                  <a:pt x="133950" y="177451"/>
                </a:lnTo>
                <a:cubicBezTo>
                  <a:pt x="134674" y="183232"/>
                  <a:pt x="136627" y="187652"/>
                  <a:pt x="139817" y="190719"/>
                </a:cubicBezTo>
                <a:cubicBezTo>
                  <a:pt x="142989" y="193777"/>
                  <a:pt x="146847" y="195310"/>
                  <a:pt x="151371" y="195310"/>
                </a:cubicBezTo>
                <a:cubicBezTo>
                  <a:pt x="156229" y="195310"/>
                  <a:pt x="160315" y="193462"/>
                  <a:pt x="163649" y="189767"/>
                </a:cubicBezTo>
                <a:cubicBezTo>
                  <a:pt x="166964" y="186080"/>
                  <a:pt x="168621" y="181108"/>
                  <a:pt x="168621" y="174850"/>
                </a:cubicBezTo>
                <a:cubicBezTo>
                  <a:pt x="168621" y="168935"/>
                  <a:pt x="167030" y="164230"/>
                  <a:pt x="163849" y="160763"/>
                </a:cubicBezTo>
                <a:cubicBezTo>
                  <a:pt x="160658" y="157296"/>
                  <a:pt x="156782" y="155572"/>
                  <a:pt x="152200" y="155572"/>
                </a:cubicBezTo>
                <a:cubicBezTo>
                  <a:pt x="149181" y="155572"/>
                  <a:pt x="145580" y="156162"/>
                  <a:pt x="141380" y="157324"/>
                </a:cubicBezTo>
                <a:lnTo>
                  <a:pt x="143970" y="138303"/>
                </a:lnTo>
                <a:cubicBezTo>
                  <a:pt x="150333" y="138474"/>
                  <a:pt x="155191" y="137093"/>
                  <a:pt x="158534" y="134169"/>
                </a:cubicBezTo>
                <a:cubicBezTo>
                  <a:pt x="161877" y="131245"/>
                  <a:pt x="163544" y="127359"/>
                  <a:pt x="163544" y="122511"/>
                </a:cubicBezTo>
                <a:cubicBezTo>
                  <a:pt x="163544" y="118386"/>
                  <a:pt x="162325" y="115110"/>
                  <a:pt x="159877" y="112652"/>
                </a:cubicBezTo>
                <a:cubicBezTo>
                  <a:pt x="157420" y="110204"/>
                  <a:pt x="154172" y="108976"/>
                  <a:pt x="150114" y="108976"/>
                </a:cubicBezTo>
                <a:cubicBezTo>
                  <a:pt x="146104" y="108976"/>
                  <a:pt x="142694" y="110366"/>
                  <a:pt x="139856" y="113147"/>
                </a:cubicBezTo>
                <a:cubicBezTo>
                  <a:pt x="137017" y="115929"/>
                  <a:pt x="135293" y="120005"/>
                  <a:pt x="134674" y="125349"/>
                </a:cubicBezTo>
                <a:lnTo>
                  <a:pt x="112947" y="121672"/>
                </a:lnTo>
                <a:cubicBezTo>
                  <a:pt x="114452" y="114224"/>
                  <a:pt x="116729" y="108271"/>
                  <a:pt x="119777" y="103813"/>
                </a:cubicBezTo>
                <a:cubicBezTo>
                  <a:pt x="122825" y="99355"/>
                  <a:pt x="127063" y="95860"/>
                  <a:pt x="132502" y="93307"/>
                </a:cubicBezTo>
                <a:cubicBezTo>
                  <a:pt x="137941" y="90754"/>
                  <a:pt x="144047" y="89487"/>
                  <a:pt x="150800" y="89487"/>
                </a:cubicBezTo>
                <a:cubicBezTo>
                  <a:pt x="162354" y="89487"/>
                  <a:pt x="171621" y="93174"/>
                  <a:pt x="178594" y="100546"/>
                </a:cubicBezTo>
                <a:cubicBezTo>
                  <a:pt x="184347" y="106575"/>
                  <a:pt x="187214" y="113386"/>
                  <a:pt x="187214" y="120977"/>
                </a:cubicBezTo>
                <a:cubicBezTo>
                  <a:pt x="187214" y="131750"/>
                  <a:pt x="181318" y="140351"/>
                  <a:pt x="169516" y="146771"/>
                </a:cubicBezTo>
                <a:cubicBezTo>
                  <a:pt x="176555" y="148276"/>
                  <a:pt x="182185" y="151657"/>
                  <a:pt x="186395" y="156896"/>
                </a:cubicBezTo>
                <a:cubicBezTo>
                  <a:pt x="190614" y="162144"/>
                  <a:pt x="192719" y="168469"/>
                  <a:pt x="192719" y="175889"/>
                </a:cubicBezTo>
                <a:cubicBezTo>
                  <a:pt x="192729" y="186671"/>
                  <a:pt x="188795" y="195844"/>
                  <a:pt x="180927" y="203425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2" name="Freeform 32"/>
          <p:cNvSpPr/>
          <p:nvPr/>
        </p:nvSpPr>
        <p:spPr>
          <a:xfrm>
            <a:off x="5804877" y="5131165"/>
            <a:ext cx="523875" cy="5238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5819" y="167478"/>
                </a:moveTo>
                <a:lnTo>
                  <a:pt x="155819" y="125520"/>
                </a:lnTo>
                <a:lnTo>
                  <a:pt x="127521" y="167478"/>
                </a:lnTo>
                <a:lnTo>
                  <a:pt x="155819" y="167478"/>
                </a:lnTo>
                <a:close/>
              </a:path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93777" y="188014"/>
                </a:moveTo>
                <a:lnTo>
                  <a:pt x="178594" y="188014"/>
                </a:lnTo>
                <a:lnTo>
                  <a:pt x="178594" y="212731"/>
                </a:lnTo>
                <a:lnTo>
                  <a:pt x="155819" y="212731"/>
                </a:lnTo>
                <a:lnTo>
                  <a:pt x="155819" y="188014"/>
                </a:lnTo>
                <a:lnTo>
                  <a:pt x="105518" y="188014"/>
                </a:lnTo>
                <a:lnTo>
                  <a:pt x="105518" y="167564"/>
                </a:lnTo>
                <a:lnTo>
                  <a:pt x="158839" y="89497"/>
                </a:lnTo>
                <a:lnTo>
                  <a:pt x="178594" y="89497"/>
                </a:lnTo>
                <a:lnTo>
                  <a:pt x="178594" y="167478"/>
                </a:lnTo>
                <a:lnTo>
                  <a:pt x="193777" y="167478"/>
                </a:lnTo>
                <a:lnTo>
                  <a:pt x="193777" y="188014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3" name="AutoShape 33"/>
          <p:cNvSpPr/>
          <p:nvPr/>
        </p:nvSpPr>
        <p:spPr>
          <a:xfrm rot="16200000">
            <a:off x="4847268" y="4178808"/>
            <a:ext cx="592455" cy="51073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cxnSp>
        <p:nvCxnSpPr>
          <p:cNvPr id="34" name="Connector 34"/>
          <p:cNvCxnSpPr/>
          <p:nvPr/>
        </p:nvCxnSpPr>
        <p:spPr>
          <a:xfrm>
            <a:off x="4074144" y="4432739"/>
            <a:ext cx="662819" cy="0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AutoShape 35"/>
          <p:cNvSpPr/>
          <p:nvPr/>
        </p:nvSpPr>
        <p:spPr>
          <a:xfrm rot="16200000">
            <a:off x="4847268" y="2265902"/>
            <a:ext cx="592455" cy="51073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cxnSp>
        <p:nvCxnSpPr>
          <p:cNvPr id="36" name="Connector 36"/>
          <p:cNvCxnSpPr/>
          <p:nvPr/>
        </p:nvCxnSpPr>
        <p:spPr>
          <a:xfrm>
            <a:off x="4074144" y="2521300"/>
            <a:ext cx="662819" cy="0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7" name="Group 37"/>
          <p:cNvGrpSpPr/>
          <p:nvPr/>
        </p:nvGrpSpPr>
        <p:grpSpPr>
          <a:xfrm rot="0">
            <a:off x="6721559" y="5137738"/>
            <a:ext cx="1350621" cy="510730"/>
            <a:chOff x="6721559" y="5137738"/>
            <a:chExt cx="1350621" cy="510730"/>
          </a:xfrm>
        </p:grpSpPr>
        <p:sp>
          <p:nvSpPr>
            <p:cNvPr id="38" name="AutoShape 38"/>
            <p:cNvSpPr/>
            <p:nvPr/>
          </p:nvSpPr>
          <p:spPr>
            <a:xfrm rot="5400000">
              <a:off x="6721559" y="5137738"/>
              <a:ext cx="592455" cy="510730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100000"/>
              </a:schemeClr>
            </a:solidFill>
          </p:spPr>
        </p:sp>
        <p:cxnSp>
          <p:nvCxnSpPr>
            <p:cNvPr id="39" name="Connector 39"/>
            <p:cNvCxnSpPr/>
            <p:nvPr/>
          </p:nvCxnSpPr>
          <p:spPr>
            <a:xfrm>
              <a:off x="7409361" y="5393139"/>
              <a:ext cx="662819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headEnd type="oval"/>
              <a:tailEnd type="oval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课堂互动与作业布置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抗病性遗传改良知识点回顾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76023" y="2011899"/>
            <a:ext cx="357743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544792" y="3327217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抗病性遗传主要分为质量性状遗传和数量性状遗传。质量性状遗传通常受单基因或寡基因控制，表现出明显的抗性或感性，如某些对特定病害的垂直抗性。数量性状遗传则受多基因控制，表现出较为复杂的遗传效应，如水平抗病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306148" y="2011899"/>
            <a:ext cx="3577430" cy="433365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8139006" y="2011899"/>
            <a:ext cx="3577430" cy="433365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44792" y="2698935"/>
            <a:ext cx="3381375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抗病性遗传类型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85125" y="3305433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研究表明，酿酒高粱对丝黑穗病的抗性遗传可能受两对或多对非等位基因控制，且基因间存在互作效应。此外，不同品种的抗病性遗传方式可能存在差异，有的表现为质量性状遗传，有的则表现为数量性状遗传。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85125" y="2677151"/>
            <a:ext cx="3381375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抗病性遗传规律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17983" y="3334692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主要通过杂交育种、回交育种、诱变育种等方法进行。其中，杂交育种是将抗病基因导入高粱新品种中的有效手段；回交育种则用于将抗病基因固定于某一优良品种中；诱变育种则通过物理、化学或转基因方法诱导基因变异，筛选抗病性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17983" y="2706410"/>
            <a:ext cx="3381375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9502" y="1568376"/>
            <a:ext cx="797497" cy="7974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542320" y="1692930"/>
            <a:ext cx="631861" cy="548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17058" y="1568376"/>
            <a:ext cx="797497" cy="7974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399876" y="1692930"/>
            <a:ext cx="631861" cy="548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39006" y="1568376"/>
            <a:ext cx="797497" cy="7974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8221824" y="1692930"/>
            <a:ext cx="631861" cy="548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分组讨论：特定产区抗病策略设计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73008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857984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产区病害特点分析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89633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3091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各小组需针对特定酿酒高粱产区，分析当地主要病害类型、发生规律及影响因素，如气候、土壤、栽培管理等。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50024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435000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抗病品种选择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066649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80107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根据产区病害特点，选择合适的抗病品种进行推广种植。对于尚无理想抗病品种的病害，需探讨通过遗传改良手段培育抗病新品种的可能性。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9665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854641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综合防治措施设计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290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9748" y="5353598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除抗病品种选择外，还需设计综合防治措施，如轮作倒茬、种子处理、田间管理等，以降低病害发生风险。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46681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7431657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抗病性遗传改良方案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063306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76764" y="5291100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对于无法通过现有抗病品种解决的病害问题，各小组需提出抗病性遗传改良方案，包括目标抗病性状的确定、遗传改良方法的选择、育种材料的准备等。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70039" y="1545914"/>
            <a:ext cx="3861422" cy="3861422"/>
          </a:xfrm>
          <a:prstGeom prst="diamond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作业：撰写一篇关于抗病育种技术综述文章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6800" y="2235958"/>
            <a:ext cx="3905833" cy="112939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总结抗病育种技术的基本概念、发展历程及在现代农业中的应用价值。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6800" y="1629875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抗病育种技术概述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027972" y="2207383"/>
            <a:ext cx="3905833" cy="1129392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详细介绍杂交育种、回交育种、诱变育种等抗病育种技术的基本原理、操作流程及优缺点。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88535" y="5255554"/>
            <a:ext cx="3905833" cy="114317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分析抗病育种技术面临的挑战与机遇，探讨未来抗病育种技术的发展方向及在酿酒高粱栽培中的应用前景。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88535" y="1629875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抗病育种技术类型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6774" y="5284129"/>
            <a:ext cx="3905833" cy="114317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选取酿酒高粱或其他作物抗病育种的成功案例进行分析，探讨其抗病性遗传改良的策略、方法及成效。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362" y="4706621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抗病育种技术实例分析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36435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2" name="TextBox 12"/>
          <p:cNvSpPr txBox="1"/>
          <p:nvPr/>
        </p:nvSpPr>
        <p:spPr>
          <a:xfrm>
            <a:off x="4170154" y="1730269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17890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TextBox 14"/>
          <p:cNvSpPr txBox="1"/>
          <p:nvPr/>
        </p:nvSpPr>
        <p:spPr>
          <a:xfrm>
            <a:off x="6984704" y="1730269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13947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6" name="TextBox 16"/>
          <p:cNvSpPr txBox="1"/>
          <p:nvPr/>
        </p:nvSpPr>
        <p:spPr>
          <a:xfrm>
            <a:off x="6945267" y="4778440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32492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8" name="TextBox 18"/>
          <p:cNvSpPr txBox="1"/>
          <p:nvPr/>
        </p:nvSpPr>
        <p:spPr>
          <a:xfrm>
            <a:off x="4130717" y="4778440"/>
            <a:ext cx="105918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988535" y="4801871"/>
            <a:ext cx="3905833" cy="5027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抗病育种技术展望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62187" y="4881292"/>
            <a:ext cx="6000750" cy="711336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预习重点提示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67801" y="5523753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重点关注酿酒高粱品质性状遗传改良的目标、途径及关键技术点，为下一章节的学习做好准备。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62187" y="1621998"/>
            <a:ext cx="6000750" cy="666079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下一章节主题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67801" y="2234038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酿酒高粱品质性状遗传改良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62187" y="3262274"/>
            <a:ext cx="6000750" cy="69755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主要内容概述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67801" y="3896612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介绍酿酒高粱品质性状遗传改良的重要性、主要品质性状及其遗传规律、品质性状遗传改良的方法及策略等。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预习下一章节内容预告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4391</Words>
  <Application>WPS 演示</Application>
  <PresentationFormat>On-screen Show (4:3)</PresentationFormat>
  <Paragraphs>292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765CF1E114284327B312AD7F96D70C37_12</vt:lpwstr>
  </property>
  <property fmtid="{D5CDD505-2E9C-101B-9397-08002B2CF9AE}" pid="3" name="KSOProductBuildVer">
    <vt:lpwstr>2052-12.1.0.20305</vt:lpwstr>
  </property>
</Properties>
</file>