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embeddedFontLst>
    <p:embeddedFont>
      <p:font typeface="Noto Sans SC" panose="020B0200000000000000" charset="-122"/>
      <p:regular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酿酒高粱生产机械与加工技术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汇报人：文小库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2025-03-23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第二十</a:t>
            </a:r>
            <a:r>
              <a:rPr lang="zh-CN" alt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四章</a:t>
            </a:r>
            <a:r>
              <a:rPr lang="en-US" altLang="zh-CN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 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酿酒高粱生产机械与加工技术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生产机械化技术体系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产区适配性机械方案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酿酒高粱加工技术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全产业链技术集成与发展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生产机械化技术体系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71805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1006549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871805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1006549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481317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6616062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6481317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6616062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630030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深松整地机械：采用大中型拖拉机配套深松机进行深松作业，深度可达25-30厘米，有效打破犁底层，增加土壤蓄水保墒能力，改善土壤结构，为高粱根系生长创造良好条件。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43811" y="3927229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精量播种机械：采用气吸式精量播种机进行播种，可一次性完成播种、施肥、覆土、镇压等作业，播种深度控制在3-5厘米，每穴播种1-3粒，保证苗全、苗齐、苗壮，提高播种效率和出苗率。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220122" y="3927229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播种施肥一体机：集播种与施肥功能于一体，可根据土壤肥力和目标产量精确控制施肥量，将肥料与种子分层施入土壤中，避免烧种，提高肥料利用率。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206341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旋耕整地机械：旋耕机作业速度控制在6-8千米/小时，保证整地质量，耕深一致，土壤疏松、细碎、均匀，土块直径小于40毫米，耕后地表高差小于50毫米，有利于播种和出苗。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整地与播种机械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3186" y="2189088"/>
            <a:ext cx="256222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中耕除草机械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53186" y="2700366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封垄前使用小型中耕机进行中耕除草作业，深度控制在4-7厘米，避免伤及高粱根系，同时结合中耕进行培土，增加土壤通气性，有利于根系生长。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8956" y="2815680"/>
            <a:ext cx="255270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植保无人机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68956" y="3326958"/>
            <a:ext cx="2562225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利用植保无人机进行病虫害防治作业，根据高粱病虫害发生规律和预测预报，及时选用合适的农药进行喷雾防治，具有作业效率高、覆盖范围广、施药均匀等优点。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0873" y="2189088"/>
            <a:ext cx="26098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施肥机械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60873" y="2700366"/>
            <a:ext cx="2609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在培土前使用施肥机进行追肥作业，按农艺要求将肥料施于植株旁，作业伤苗率小于3%，确保高粱生长过程中养分充足。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54053" y="2815680"/>
            <a:ext cx="265747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灌溉机械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54053" y="3326958"/>
            <a:ext cx="2653383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对于干旱地区或干旱季节，可采用滴灌、喷灌等节水灌溉机械进行灌溉作业，根据高粱生长需水量和土壤墒情进行精准灌溉，提高水资源利用率。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 rot="-10800000">
            <a:off x="795939" y="1705112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-10800000">
            <a:off x="3539937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 rot="10800000">
            <a:off x="6323866" y="1710499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rot="-10800000">
            <a:off x="9134415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田间管理机械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6874" y="1721024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0872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84801" y="171049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995350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收获与后处理机械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自走式高粱联合收割机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自走式高粱联合收割机进行收获作业，可一次性完成收割、脱粒、清选等工序，提高收获效率，减少损失。收割机的喂入量、割台高度、滚筒转速等参数可根据高粱生长情况和收获要求进行调整，确保收获质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秸秆还田机械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收获后可使用秸秆还田机将高粱秸秆粉碎还田，粉碎长度控制在5-10厘米，均匀抛撒在田间，随后进行旋耕或深翻作业，将秸秆与土壤混合，促进秸秆腐熟，增加土壤有机质含量，改善土壤结构。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烘干设备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需要储存或进一步加工的高粱籽粒，可采用烘干设备进行烘干处理。烘干设备应根据生产需要选择合适的型号和容量，并严格按照烘干技术要求进行操作，确保烘干后的高粱籽粒含水率符合要求，便于储存和运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702" r="15702"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清选与分级机械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对烘干后的高粱籽粒进行清选和分级处理，去除杂质和不合格籽粒，提高高粱品质和市场竞争力。清选与分级机械可根据高粱籽粒的大小、形状、颜色等特性进行精确分离和筛选。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 l="15693" r="15693"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收获与后处理机械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产区适配性机械方案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71805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1006549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871805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1006549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481317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6616062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6481317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6616062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630030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耐寒抗旱农机选择：针对东北寒旱区的气候特点，应选用耐寒、抗旱性能强的农机装备，如选用具有保温功能的拖拉机、深耕机以及具备良好通过性的播种机，确保在低温干旱条件下仍能高效作业。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43811" y="3927229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精准播种施肥：采用精量播种机进行播种，一次性完成播种、施肥、覆土、镇压等作业，播种深度控制在适宜范围内，确保种子与土壤紧密接触，同时根据土壤肥力精准施肥，提高肥料利用率。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220122" y="3927229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高效收割与烘干：在收获季节，使用自走式高粱联合收割机进行高效收割，减少损失。对于收割后的高粱，需配备烘干设备，确保高粱籽粒含水率达到储存标准，防止霉变。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206341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深松整地技术：由于东北寒旱区土壤易板结，需采用深松整地技术，配备深松机进行深松作业，打破犁底层，增加土壤蓄水保墒能力，为酿酒高粱生长创造良好的土壤条件。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东北寒旱区机械配置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8667" y="181950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西南山地湿润区方案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4041" y="204591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小型灵活农机应用：针对西南山地湿润区地形复杂、地块分散的特点，应选用小型、灵活的农机装备，如微型拖拉机、便携式播种机等，以适应狭窄地块和坡地作业需求。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211833" y="181950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467208" y="204591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排水防涝措施：由于西南山地湿润区降雨充沛，需采取排水防涝措施，配备排水机械，及时排除田间积水，防止高粱根系受损。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38667" y="396275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94041" y="418916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病虫害防治机械：针对西南山地湿润区病虫害多发的特点，应配备植保无人机或自走式喷杆喷雾机等高效病虫害防治机械，根据病虫害发生规律和预测预报，及时选用合适的农药进行喷雾防治。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11833" y="396275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6467208" y="418916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山地运输机械：考虑到西南山地湿润区交通不便，应配备山地运输机械，如履带式运输车等，确保高粱生产物资的及时供应和产品的顺利输出。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大中型农机配套作业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黄淮海平原区地势平坦，土壤肥沃，适宜大中型农机配套作业。应选用大中型拖拉机、旋耕机、播种机、收割机等农机装备，实现耕、种、收全程机械化作业，提高生产效率。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智能农机技术应用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在黄淮海平原区，应积极推广智能农机技术，如自动驾驶拖拉机、智能播种机、无人机监测等，提高农机作业的精准度和效率，降低劳动强度。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秸秆还田与综合利用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平原区高粱种植面积大，秸秆资源丰富。应配备秸秆还田机将高粱秸秆粉碎还田，增加土壤有机质含量，改善土壤结构。同时，还可将秸秆收集起来用于饲料、燃料或编织等用途，提高秸秆的综合利用价值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黄淮海平原区方案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33775"/>
          <a:stretch>
            <a:fillRect/>
          </a:stretch>
        </p:blipFill>
        <p:spPr>
          <a:xfrm>
            <a:off x="606080" y="1416215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节水灌溉技术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黄淮海平原区水资源相对紧张，应推广节水灌溉技术，如滴灌、喷灌等，提高水资源利用率，降低灌溉成本。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黄淮海平原区方案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酿酒高粱加工技术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蒸煮糊化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利用蒸煮使高粱中的淀粉糊化，有利于后续的糖化和发酵。蒸煮的温度和时间需根据原料种类和破碎程度进行灵活调整，确保高粱蒸透且不粘。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精选高粱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选择无霉变、无虫蛀、无杂质的高质量高粱，确保原料的纯净度，这是保证最终酒品质量的第一步。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浸泡处理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将精选的高粱放入清水中浸泡，以激活高粱中的酶并软化高粱，便于后续的加工。浸泡时间通常为24小时，期间需定期换水以去除杂质。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粉碎处理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将浸泡好的高粱进行粉碎，粉碎的细度直接影响蒸煮效果和淀粉利用率。通常要求高粱原料能通过20孔筛的比例达到60%以上。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初加工技术流程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发酵工艺详解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91146" y="1894865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16419" y="3095761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将蒸煮后的高粱与酒糟、辅料及水按一定比例混合，为糖化和发酵打基础。配料的合理性直接影响发酵效果。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347583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195862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9072032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grpSp>
        <p:nvGrpSpPr>
          <p:cNvPr id="8" name="Group 8"/>
          <p:cNvGrpSpPr/>
          <p:nvPr/>
        </p:nvGrpSpPr>
        <p:grpSpPr>
          <a:xfrm rot="0">
            <a:off x="365344" y="1680196"/>
            <a:ext cx="1167504" cy="720090"/>
            <a:chOff x="365344" y="1680196"/>
            <a:chExt cx="1167504" cy="720090"/>
          </a:xfrm>
        </p:grpSpPr>
        <p:sp>
          <p:nvSpPr>
            <p:cNvPr id="9" name="AutoShape 9"/>
            <p:cNvSpPr/>
            <p:nvPr/>
          </p:nvSpPr>
          <p:spPr>
            <a:xfrm>
              <a:off x="595739" y="1686885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365344" y="1680196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01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9023545" y="1709455"/>
            <a:ext cx="1167504" cy="720090"/>
            <a:chOff x="9023545" y="1709455"/>
            <a:chExt cx="1167504" cy="720090"/>
          </a:xfrm>
        </p:grpSpPr>
        <p:sp>
          <p:nvSpPr>
            <p:cNvPr id="12" name="AutoShape 12"/>
            <p:cNvSpPr/>
            <p:nvPr/>
          </p:nvSpPr>
          <p:spPr>
            <a:xfrm>
              <a:off x="9253940" y="1716143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9023545" y="1709455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04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6137478" y="1738713"/>
            <a:ext cx="1167504" cy="720090"/>
            <a:chOff x="6137478" y="1738713"/>
            <a:chExt cx="1167504" cy="720090"/>
          </a:xfrm>
        </p:grpSpPr>
        <p:sp>
          <p:nvSpPr>
            <p:cNvPr id="15" name="AutoShape 15"/>
            <p:cNvSpPr/>
            <p:nvPr/>
          </p:nvSpPr>
          <p:spPr>
            <a:xfrm>
              <a:off x="6367873" y="1745402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6137478" y="1738713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03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3251411" y="1709455"/>
            <a:ext cx="1167504" cy="720090"/>
            <a:chOff x="3251411" y="1709455"/>
            <a:chExt cx="1167504" cy="720090"/>
          </a:xfrm>
        </p:grpSpPr>
        <p:sp>
          <p:nvSpPr>
            <p:cNvPr id="18" name="AutoShape 18"/>
            <p:cNvSpPr/>
            <p:nvPr/>
          </p:nvSpPr>
          <p:spPr>
            <a:xfrm>
              <a:off x="3481806" y="1716143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3251411" y="1709455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02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16419" y="2516329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配料混合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561965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在混合好的高粱中加入酒曲和酒母，进行拌醅。酒曲的用量视其糖化力而定，通常为酿酒主料的8%～10%；酒母用量一般为总投料量的4%～6%。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561965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拌醅加曲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458552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将拌好曲的高粱装入发酵窖中，进行发酵。发酵过程需控制品温，并随时监测醅料中的水分、酸度、酒量和淀粉残留量的变化。发酵时间的长短因多种因素而异，通常为3～5天。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58552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入窖发酵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296623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发酵成熟后，通过蒸馏将醅中的酒精、水、高级醇、酸类等有效成分蒸发为蒸汽，再经冷却即可得到白酒。蒸馏过程中需尽量提取出酒精、芳香物质和醇甜物质，并去除杂质。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296623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蒸馏提酒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59571" y="1885532"/>
            <a:ext cx="266700" cy="266700"/>
          </a:xfrm>
          <a:prstGeom prst="ellipse">
            <a:avLst/>
          </a:prstGeom>
          <a:solidFill>
            <a:schemeClr val="accent1">
              <a:alpha val="24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503837" y="2904871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蒸馏得到的新酒需进行勾兑调配，以调整酒的口感和香气。勾兑时需根据市场需求和产品定位，将不同批次、不同风味的酒进行混合，以达到最佳的酒体平衡。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03837" y="2357606"/>
            <a:ext cx="1843203" cy="70417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勾兑调配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16721" y="1942682"/>
            <a:ext cx="152400" cy="152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深加工技术探讨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3490332" y="3235252"/>
            <a:ext cx="266700" cy="266700"/>
          </a:xfrm>
          <a:prstGeom prst="ellipse">
            <a:avLst/>
          </a:prstGeom>
          <a:solidFill>
            <a:schemeClr val="accent1">
              <a:alpha val="24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3441771" y="4096288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勾兑调配后的酒需进行长时间的贮存陈化，使酒体更加醇厚、香气更加浓郁。贮存过程中需定期检查酒的品质变化，确保酒体的稳定。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441771" y="3558432"/>
            <a:ext cx="1843203" cy="70417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贮存陈化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3547482" y="3292402"/>
            <a:ext cx="152400" cy="152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6460574" y="1866482"/>
            <a:ext cx="266700" cy="266700"/>
          </a:xfrm>
          <a:prstGeom prst="ellipse">
            <a:avLst/>
          </a:prstGeom>
          <a:solidFill>
            <a:schemeClr val="accent1">
              <a:alpha val="24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6290471" y="2798596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贮存陈化后的酒需进行过滤澄清处理，以去除酒中的悬浮物和杂质，提高酒的清澈度和透明度。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318355" y="2293108"/>
            <a:ext cx="1843203" cy="70417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过滤澄清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517724" y="1923632"/>
            <a:ext cx="152400" cy="152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9260982" y="2952342"/>
            <a:ext cx="266700" cy="266700"/>
          </a:xfrm>
          <a:prstGeom prst="ellipse">
            <a:avLst/>
          </a:prstGeom>
          <a:solidFill>
            <a:schemeClr val="accent1">
              <a:alpha val="24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9134492" y="3776894"/>
            <a:ext cx="2325536" cy="2484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过滤澄清后的酒需进行灌装包装处理，以便销售和储存。灌装包装过程中需严格控制卫生条件和质量标准，确保最终产品的安全和质量。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134492" y="3235252"/>
            <a:ext cx="1843203" cy="70417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灌装包装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9318132" y="3019017"/>
            <a:ext cx="152400" cy="1524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9" name="Connector 19"/>
          <p:cNvCxnSpPr/>
          <p:nvPr/>
        </p:nvCxnSpPr>
        <p:spPr>
          <a:xfrm>
            <a:off x="792921" y="2018882"/>
            <a:ext cx="2668836" cy="1321145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 20"/>
          <p:cNvCxnSpPr/>
          <p:nvPr/>
        </p:nvCxnSpPr>
        <p:spPr>
          <a:xfrm flipH="1">
            <a:off x="3623682" y="2009357"/>
            <a:ext cx="2970242" cy="1378295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>
            <a:off x="6641549" y="1999832"/>
            <a:ext cx="2601721" cy="1038234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 flipH="1">
            <a:off x="9394332" y="2058138"/>
            <a:ext cx="1964594" cy="1003642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全产业链技术集成与发展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法律风险，请重新输入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 l="15715" r="15715"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全产业链技术集成与发展 机械化标准化建设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29492" b="29492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法律风险，请重新输入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全产业链技术集成与发展 智能化升级与改造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23" b="1323"/>
          <a:stretch>
            <a:fillRect/>
          </a:stretch>
        </p:blipFill>
        <p:spPr>
          <a:xfrm>
            <a:off x="601455" y="1456971"/>
            <a:ext cx="5140490" cy="46553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07772" y="1924848"/>
            <a:ext cx="5064406" cy="89832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从土地整理到收获管理，技术全面覆盖，确保高粱生长高效优质。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007772" y="1456971"/>
            <a:ext cx="5064406" cy="44997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种植环节技术集成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07772" y="3539953"/>
            <a:ext cx="5064406" cy="8845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原料处理与酿造工艺并重，提升产品质量与生产效率。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07772" y="3122433"/>
            <a:ext cx="5064406" cy="43618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加工环节技术创新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07772" y="5213997"/>
            <a:ext cx="5064406" cy="89832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品质检测与品牌打造结合，增强市场竞争力与消费者信任。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007772" y="4768434"/>
            <a:ext cx="5064406" cy="422408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销售环节技术优化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全产业链技术体系总结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3146</Words>
  <Application>WPS 演示</Application>
  <PresentationFormat>On-screen Show (4:3)</PresentationFormat>
  <Paragraphs>218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23C38F42121443A484FC1DE66A28B1AE_12</vt:lpwstr>
  </property>
  <property fmtid="{D5CDD505-2E9C-101B-9397-08002B2CF9AE}" pid="3" name="KSOProductBuildVer">
    <vt:lpwstr>2052-12.1.0.20305</vt:lpwstr>
  </property>
</Properties>
</file>