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embeddedFontLst>
    <p:embeddedFont>
      <p:font typeface="Noto Sans SC" panose="020B0200000000000000" charset="-122"/>
      <p:regular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330" y="904240"/>
            <a:ext cx="7081520" cy="33045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第十三章</a:t>
            </a:r>
            <a:r>
              <a:rPr lang="en-US" altLang="zh-CN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 </a:t>
            </a: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酿酒高粱生产在国民经济中的地位和意义</a:t>
            </a:r>
            <a:endParaRPr lang="zh-CN" alt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酿酒高粱的经济地位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酿酒高粱的社会意义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酿酒高粱的生态价值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酿酒高粱价值的综合应用与展望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酿酒高粱的经济地位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酿酒产业的核心原料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6485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丰富的淀粉含量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7670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淀粉含量通常在60%以上，部分高粱品种甚至达到80%以上，这为酒精的生产提供了充足的物质基础。在酿造过程中，淀粉经过发酵转化为酒精，是白酒产生的基础。高淀粉含量使得高粱成为酿造白酒的理想原料，为白酒产业提供了稳定的酒精来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44233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单宁的独特作用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475418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中含有一定量的单宁，这种物质不仅赋予白酒独特的口感和风味，还具有抑制发酵过程中有害微生物的作用，从而提高出酒率，保证酿酒的效率和质量。适量的单宁还能使白酒口感更加醇厚，增加白酒的层次感和复杂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47833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广泛的适应性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79018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耐旱、耐涝和耐盐碱的特性，使其在众多酿酒粮食中脱颖而出。在中国，高粱广泛种植于西部和东北的温带地区，这些地区的气候条件非常适合高粱的生长。因此，高粱作为酿酒原料，具有广泛的地理适应性和稳定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区域经济发展的支柱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83022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94132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带动农民增收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4132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西部经济欠发达地区，高粱种植和酿酒产业已成为带动当地农民增收的重要途径。例如，陕北榆林的黄土高原地区已经成为中国酿酒高粱的重要基地，当地政府推动高粱产业规模化、机械化、优质化发展，有效促进了农民增收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90239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83022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75596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586705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推动地方经济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86705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高粱产业的发展不仅带动了农业种植，还促进了物流运输、生产就业等相关产业的发展。白酒产业背后存在一个巨大的产业链，这个产业链链接了高粱种植等特色农业，对于提升当地经济非常重要。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82812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375596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68169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79279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促进乡村振兴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279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产业的发展为乡村振兴提供了新的动力。在酿酒高粱基地建设等项目的推动下，乡村集体经济得到壮大，有效发挥了“1+1&gt;2”的叠加效应。未来，随着酒农文旅联动发展等模式的推进，高粱产业将为地区经济带来新的经济增长点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75386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8168169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酿酒高粱的社会意义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粮食安全与资源高效利用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195884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4" name="Connector 4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5" name="TextBox 5"/>
          <p:cNvSpPr txBox="1"/>
          <p:nvPr/>
        </p:nvSpPr>
        <p:spPr>
          <a:xfrm>
            <a:off x="8309592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生态农业的推动者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1030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高粱的根系发达，能够有效防止土壤侵蚀，改善土壤结构，增加土壤的有机质含量。在轮作和间作中，高粱可以与其他作物形成良好的互补关系，提高土地的利用效率和作物总产量，推动生态农业的可持续发展。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410667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9" name="TextBox 9"/>
          <p:cNvSpPr txBox="1"/>
          <p:nvPr/>
        </p:nvSpPr>
        <p:spPr>
          <a:xfrm>
            <a:off x="4524375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资源高效利用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95813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高粱对水分和养分的利用效率较高，能够在相对贫瘠的土地上生长，减少了对优质耕地的依赖。同时，高粱的茎秆和叶片富含营养，适合用作牲畜饲料，提高了农业资源的综合利用率。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25449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12" name="Connector 12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13" name="TextBox 13"/>
          <p:cNvSpPr txBox="1"/>
          <p:nvPr/>
        </p:nvSpPr>
        <p:spPr>
          <a:xfrm>
            <a:off x="739158" y="1899496"/>
            <a:ext cx="31432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提升粮食自给率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0595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作为一种耐旱、耐寒、耐盐碱的作物，能够在多种土壤条件下生长，特别是在干旱和半干旱地区，其广泛的适应性使其成为保障粮食自给率的重要作物之一。通过推广高粱种植，可以有效缓解粮食供应压力，提升国家粮食安全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文化遗产的传承与载体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民俗文化的体现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高粱酒在民间有着广泛的应用和深厚的文化内涵，如婚庆、节日庆典等场合，高粱酒都是不可或缺的饮品。同时，高粱酒也是民间文学、艺术等创作的重要题材，成为民俗文化的重要体现。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国际交流的桥梁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随着高粱酒在国际市场上的知名度和美誉度不断提高，它已成为中国文化的重要使者，促进了中外文化的交流与融合。通过高粱酒这一载体，世界各国人民能够更深入地了解中国的历史、文化和风土人情。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酿酒文化的传承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高粱作为酿造白酒等酒类的主要原料，承载着中国悠久的酿酒文化。从古至今，高粱酒一直是中国酒文化的重要组成部分，其独特的酿造工艺和风味特色，体现了中华民族深厚的文化底蕴和智慧结晶。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酿酒高粱的生态价值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环境适应性优势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327431" y="1819652"/>
            <a:ext cx="3714750" cy="4687977"/>
            <a:chOff x="327431" y="1819652"/>
            <a:chExt cx="3714750" cy="4687977"/>
          </a:xfrm>
        </p:grpSpPr>
        <p:sp>
          <p:nvSpPr>
            <p:cNvPr id="4" name="AutoShape 4"/>
            <p:cNvSpPr/>
            <p:nvPr/>
          </p:nvSpPr>
          <p:spPr>
            <a:xfrm>
              <a:off x="327431" y="2181445"/>
              <a:ext cx="3714750" cy="4326184"/>
            </a:xfrm>
            <a:prstGeom prst="roundRect">
              <a:avLst>
                <a:gd name="adj" fmla="val 5514"/>
              </a:avLst>
            </a:prstGeom>
            <a:solidFill>
              <a:schemeClr val="lt2">
                <a:alpha val="8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476023" y="3449954"/>
              <a:ext cx="3381375" cy="2766875"/>
            </a:xfrm>
            <a:prstGeom prst="rect">
              <a:avLst/>
            </a:prstGeom>
          </p:spPr>
          <p:txBody>
            <a:bodyPr vert="horz" wrap="square" lIns="66008" tIns="33052" rIns="66008" bIns="33052" rtlCol="0" anchor="t" anchorCtr="0">
              <a:no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高粱具有出色的耐旱和耐涝能力，能够在各种恶劣的气候条件下生长，包括干旱和洪涝地区。这种特性使得高粱在全球范围内，尤其是在水资源短缺或降雨不均的地区具有广泛的适应性。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 rot="2700000">
              <a:off x="1820371" y="1819652"/>
              <a:ext cx="728870" cy="728870"/>
            </a:xfrm>
            <a:prstGeom prst="round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981555" y="1966550"/>
              <a:ext cx="406501" cy="406501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67640" y="0"/>
                  </a:moveTo>
                  <a:lnTo>
                    <a:pt x="182880" y="0"/>
                  </a:lnTo>
                  <a:lnTo>
                    <a:pt x="182880" y="45720"/>
                  </a:lnTo>
                  <a:lnTo>
                    <a:pt x="228600" y="152400"/>
                  </a:lnTo>
                  <a:lnTo>
                    <a:pt x="228600" y="274320"/>
                  </a:lnTo>
                  <a:cubicBezTo>
                    <a:pt x="228600" y="291151"/>
                    <a:pt x="214951" y="304800"/>
                    <a:pt x="198120" y="304800"/>
                  </a:cubicBezTo>
                  <a:lnTo>
                    <a:pt x="198120" y="304800"/>
                  </a:lnTo>
                  <a:lnTo>
                    <a:pt x="76200" y="304800"/>
                  </a:lnTo>
                  <a:cubicBezTo>
                    <a:pt x="59436" y="304800"/>
                    <a:pt x="40996" y="291998"/>
                    <a:pt x="35052" y="276149"/>
                  </a:cubicBezTo>
                  <a:lnTo>
                    <a:pt x="0" y="182880"/>
                  </a:lnTo>
                  <a:lnTo>
                    <a:pt x="0" y="152400"/>
                  </a:lnTo>
                  <a:cubicBezTo>
                    <a:pt x="0" y="135569"/>
                    <a:pt x="13649" y="121920"/>
                    <a:pt x="30480" y="121920"/>
                  </a:cubicBezTo>
                  <a:lnTo>
                    <a:pt x="30480" y="121920"/>
                  </a:lnTo>
                  <a:lnTo>
                    <a:pt x="137160" y="121920"/>
                  </a:lnTo>
                  <a:lnTo>
                    <a:pt x="137160" y="30480"/>
                  </a:lnTo>
                  <a:cubicBezTo>
                    <a:pt x="137160" y="13649"/>
                    <a:pt x="150809" y="0"/>
                    <a:pt x="167640" y="0"/>
                  </a:cubicBezTo>
                  <a:lnTo>
                    <a:pt x="167640" y="0"/>
                  </a:lnTo>
                  <a:close/>
                </a:path>
                <a:path w="304800" h="304800">
                  <a:moveTo>
                    <a:pt x="259080" y="152400"/>
                  </a:moveTo>
                  <a:lnTo>
                    <a:pt x="304800" y="152400"/>
                  </a:lnTo>
                  <a:lnTo>
                    <a:pt x="304800" y="304800"/>
                  </a:lnTo>
                  <a:lnTo>
                    <a:pt x="259080" y="304800"/>
                  </a:lnTo>
                  <a:lnTo>
                    <a:pt x="259080" y="1524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22623" y="2853987"/>
              <a:ext cx="2924365" cy="490334"/>
            </a:xfrm>
            <a:prstGeom prst="rect">
              <a:avLst/>
            </a:prstGeom>
          </p:spPr>
          <p:txBody>
            <a:bodyPr vert="horz" wrap="square" lIns="66008" tIns="33052" rIns="66008" bIns="33052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solidFill>
                    <a:schemeClr val="accent1">
                      <a:alpha val="100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耐旱耐涝</a:t>
              </a:r>
              <a:endPara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4187020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4335612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高粱对盐碱地的适应性也很强，能够在盐碱度较高的土壤中生长，这对于改良盐碱地和提高土地利用率具有重要意义。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2700000">
            <a:off x="5679960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82212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耐盐碱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6608" y="2181445"/>
            <a:ext cx="371475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195201" y="3449954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广泛适应性使其能够在多种土壤和气候条件下生长，从贫瘠的土地到肥沃的平原，从寒冷的北方到炎热的南方，都能见到高粱的身影。这种广泛的种植区域不仅为酿酒提供了稳定的原料来源，还有助于农业生态系统的多样性和稳定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 rot="2700000">
            <a:off x="9539549" y="1819652"/>
            <a:ext cx="728870" cy="728870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441801" y="2853987"/>
            <a:ext cx="292436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广泛的种植区域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821506" y="1999298"/>
            <a:ext cx="445777" cy="4457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Freeform 18"/>
          <p:cNvSpPr/>
          <p:nvPr/>
        </p:nvSpPr>
        <p:spPr>
          <a:xfrm>
            <a:off x="9675684" y="1970247"/>
            <a:ext cx="456599" cy="42767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390" y="0"/>
                  <a:pt x="0" y="68370"/>
                  <a:pt x="0" y="152400"/>
                </a:cubicBezTo>
                <a:lnTo>
                  <a:pt x="38100" y="152400"/>
                </a:lnTo>
                <a:cubicBezTo>
                  <a:pt x="38100" y="144532"/>
                  <a:pt x="44539" y="138113"/>
                  <a:pt x="52388" y="138113"/>
                </a:cubicBezTo>
                <a:cubicBezTo>
                  <a:pt x="60274" y="138113"/>
                  <a:pt x="66675" y="144532"/>
                  <a:pt x="66675" y="152400"/>
                </a:cubicBezTo>
                <a:lnTo>
                  <a:pt x="104775" y="152400"/>
                </a:lnTo>
                <a:cubicBezTo>
                  <a:pt x="104775" y="144532"/>
                  <a:pt x="111214" y="138113"/>
                  <a:pt x="119063" y="138113"/>
                </a:cubicBezTo>
                <a:cubicBezTo>
                  <a:pt x="126949" y="138113"/>
                  <a:pt x="133350" y="144532"/>
                  <a:pt x="133350" y="152400"/>
                </a:cubicBezTo>
                <a:lnTo>
                  <a:pt x="133350" y="247650"/>
                </a:lnTo>
                <a:cubicBezTo>
                  <a:pt x="133350" y="258147"/>
                  <a:pt x="124825" y="266700"/>
                  <a:pt x="114300" y="266700"/>
                </a:cubicBezTo>
                <a:cubicBezTo>
                  <a:pt x="103803" y="266700"/>
                  <a:pt x="95250" y="258147"/>
                  <a:pt x="95250" y="247650"/>
                </a:cubicBezTo>
                <a:lnTo>
                  <a:pt x="57150" y="247650"/>
                </a:lnTo>
                <a:cubicBezTo>
                  <a:pt x="57150" y="279168"/>
                  <a:pt x="82820" y="304800"/>
                  <a:pt x="114300" y="304800"/>
                </a:cubicBezTo>
                <a:cubicBezTo>
                  <a:pt x="145847" y="304800"/>
                  <a:pt x="171450" y="279168"/>
                  <a:pt x="171450" y="247650"/>
                </a:cubicBezTo>
                <a:lnTo>
                  <a:pt x="171450" y="152400"/>
                </a:lnTo>
                <a:cubicBezTo>
                  <a:pt x="171450" y="144532"/>
                  <a:pt x="177889" y="138113"/>
                  <a:pt x="185738" y="138113"/>
                </a:cubicBezTo>
                <a:cubicBezTo>
                  <a:pt x="193624" y="138113"/>
                  <a:pt x="200006" y="144532"/>
                  <a:pt x="200006" y="152400"/>
                </a:cubicBezTo>
                <a:lnTo>
                  <a:pt x="238106" y="152400"/>
                </a:lnTo>
                <a:cubicBezTo>
                  <a:pt x="238106" y="144532"/>
                  <a:pt x="244583" y="138113"/>
                  <a:pt x="252393" y="138113"/>
                </a:cubicBezTo>
                <a:cubicBezTo>
                  <a:pt x="260280" y="138113"/>
                  <a:pt x="266681" y="144532"/>
                  <a:pt x="266681" y="152400"/>
                </a:cubicBezTo>
                <a:lnTo>
                  <a:pt x="304781" y="152400"/>
                </a:lnTo>
                <a:cubicBezTo>
                  <a:pt x="304781" y="68370"/>
                  <a:pt x="236468" y="0"/>
                  <a:pt x="152400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455" r="16455"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低碳排放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高粱的种植和收获过程中碳排放相对较低，与一些高能耗、高排放的农作物相比，高粱的生产过程更加环保。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可持续农业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高粱的种植有助于推动可持续农业的发展。由于其强大的适应性，高粱可以在一些不适宜种植其他作物的土地上生长，从而减少对优质耕地的占用。此外，高粱的根系发达，有助于防止土壤侵蚀，保持水土资源。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循环经济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高粱的茎秆和叶片富含营养，可以用作牲畜饲料，实现农业废弃物的资源化利用。这种循环经济的模式有助于减少农业废弃物的排放，降低环境污染。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绿色低碳贡献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33775"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绿色酿造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高粱作为酿酒的主要原料，其绿色低碳的生产过程也为绿色酿造提供了坚实的基础。一些先进的酿酒技术，如“电酿酒”等，进一步降低了酿酒过程中的碳排放和能源消耗，推动了酿酒行业的绿色发展。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绿色低碳贡献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酿酒高粱价值的综合应用与展望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产业链整合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酿酒高粱产业与酿酒、物流、销售等产业链的整合，形成了完整的产业链条，提高了产业的整体竞争力。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市场需求增长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随着消费者对高品质酒类需求的增加，酿酒高粱作为优质酿酒原料，其市场需求持续增长，为酿酒高粱产业带来了新的发展机遇。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酿造工艺优化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现代酿造技术的进步使得酿酒高粱的利用率和酒品质量进一步提升，促进了酿酒高粱在高端白酒等酒类生产中的应用。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政策支持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政府对农业和酿酒业的政策支持，如农业补贴、酿酒企业税收优惠等，为酿酒高粱产业的发展提供了有力保障。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酿酒高粱在产业发展中的新机遇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89734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50433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89734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650433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100000"/>
          </a:blip>
          <a:srcRect t="4109" b="4109"/>
          <a:stretch>
            <a:fillRect/>
          </a:stretch>
        </p:blipFill>
        <p:spPr>
          <a:xfrm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70176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通过遗传育种技术，选育出高产、抗病、耐逆的酿酒高粱新品种，提高了高粱的产量和品质。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9477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推广机械化种植技术，如机械化播种、收割等，降低了劳动强度，提高了生产效率。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0176" y="4915720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利用遥感、物联网等现代信息技术，实现高粱种植的精准管理，如精准施肥、灌溉等，提高了资源利用效率。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07114" y="4915720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加强对农户的技术培训，推广先进的种植技术和管理经验，提高农户的种植水平。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高粱种植技术的创新与推广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80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品种改良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773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机械化种植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80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精准农业技术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773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技术培训与推广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46039" y="13892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822139" y="18304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文化传承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22139" y="24824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深入挖掘酿酒高粱在传统文化中的地位和作用，通过举办高粱文化节、展览等活动，传承和弘扬酿酒高粱文化。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酿酒高粱文化的传承与发展策略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72579" y="15100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90622" y="1399137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5866723" y="1840357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品牌建设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66723" y="2492393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加强酿酒高粱品牌建设，提高品牌知名度和美誉度，增强消费者对酿酒高粱产品的认可度和信任度。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17162" y="1519966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2518622" y="4065804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2794723" y="4507024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跨界合作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94723" y="5159060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推动酿酒高粱产业与文化、旅游等领域的跨界合作，开发具有地方特色的文化旅游产品，拓展酿酒高粱产业的市场空间。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45162" y="4186633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563205" y="4075720"/>
            <a:ext cx="4171701" cy="2379487"/>
          </a:xfrm>
          <a:prstGeom prst="roundRect">
            <a:avLst>
              <a:gd name="adj" fmla="val 737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839306" y="4516941"/>
            <a:ext cx="3158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教育普及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839306" y="5168976"/>
            <a:ext cx="3619500" cy="976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在中小学和高等院校中开展酿酒高粱文化的教育活动，提高公众对酿酒高粱文化的认识和了解。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689745" y="4196549"/>
            <a:ext cx="854271" cy="49033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0724" y="4211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5316691" y="3449255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6150282" y="2699920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6984423" y="1925256"/>
            <a:ext cx="762000" cy="1524000"/>
          </a:xfrm>
          <a:custGeom>
            <a:avLst/>
            <a:gdLst/>
            <a:ahLst/>
            <a:cxnLst/>
            <a:rect l="l" t="t" r="r" b="b"/>
            <a:pathLst>
              <a:path w="580906" h="1161893">
                <a:moveTo>
                  <a:pt x="0" y="1141207"/>
                </a:moveTo>
                <a:lnTo>
                  <a:pt x="0" y="1019682"/>
                </a:lnTo>
                <a:cubicBezTo>
                  <a:pt x="0" y="1008793"/>
                  <a:pt x="8622" y="999968"/>
                  <a:pt x="19471" y="999482"/>
                </a:cubicBezTo>
                <a:cubicBezTo>
                  <a:pt x="241511" y="989281"/>
                  <a:pt x="418981" y="805455"/>
                  <a:pt x="418981" y="580946"/>
                </a:cubicBezTo>
                <a:cubicBezTo>
                  <a:pt x="418981" y="356437"/>
                  <a:pt x="241511" y="172612"/>
                  <a:pt x="19471" y="162411"/>
                </a:cubicBezTo>
                <a:cubicBezTo>
                  <a:pt x="8622" y="161925"/>
                  <a:pt x="0" y="153100"/>
                  <a:pt x="0" y="142211"/>
                </a:cubicBezTo>
                <a:lnTo>
                  <a:pt x="0" y="20686"/>
                </a:lnTo>
                <a:cubicBezTo>
                  <a:pt x="0" y="9230"/>
                  <a:pt x="9513" y="0"/>
                  <a:pt x="20929" y="405"/>
                </a:cubicBezTo>
                <a:cubicBezTo>
                  <a:pt x="331582" y="11456"/>
                  <a:pt x="580906" y="267662"/>
                  <a:pt x="580906" y="580946"/>
                </a:cubicBezTo>
                <a:cubicBezTo>
                  <a:pt x="580906" y="894231"/>
                  <a:pt x="331582" y="1150437"/>
                  <a:pt x="20929" y="1161488"/>
                </a:cubicBezTo>
                <a:cubicBezTo>
                  <a:pt x="9513" y="1161893"/>
                  <a:pt x="0" y="1152663"/>
                  <a:pt x="0" y="114120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1782" y="4842037"/>
            <a:ext cx="3727132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土壤改良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1782" y="5397916"/>
            <a:ext cx="374332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高粱根系发达，能够改善土壤结构，增加土壤有机质含量，提高土壤肥力，有助于实现农业可持续发展。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874601" y="3829597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碳汇功能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74601" y="4385476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高粱在生长过程中能够吸收大量的二氧化碳，具有显著的碳汇功能，有助于缓解全球气候变化。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46770" y="1260912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生态农业模式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46770" y="181679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推广高粱与其他作物的轮作、间作等生态农业模式，提高土地利用效率，减少化肥和农药的使用，保护生态环境。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50187" y="2042209"/>
            <a:ext cx="3727031" cy="55587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生物多样性保护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50187" y="2624841"/>
            <a:ext cx="37242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高粱种植区域为多种生物提供了栖息地，有助于维护生物多样性，促进生态平衡。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酿酒高粱生态价值的持续挖掘与利用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227588" y="4732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09207" y="3970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858837" y="3208273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708467" y="2458937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2932</Words>
  <Application>WPS 演示</Application>
  <PresentationFormat>On-screen Show (4:3)</PresentationFormat>
  <Paragraphs>228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3</cp:revision>
  <dcterms:created xsi:type="dcterms:W3CDTF">2006-08-16T00:00:00Z</dcterms:created>
  <dcterms:modified xsi:type="dcterms:W3CDTF">2025-03-24T15:47:08Z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A926F92A4F374C53AE4024B3D1B5B429_12</vt:lpwstr>
  </property>
  <property fmtid="{D5CDD505-2E9C-101B-9397-08002B2CF9AE}" pid="3" name="KSOProductBuildVer">
    <vt:lpwstr>2052-12.1.0.20305</vt:lpwstr>
  </property>
</Properties>
</file>